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media1.mp4" ContentType="video/unknown"/>
  <Override PartName="/ppt/media/image5.jpeg" ContentType="image/jpeg"/>
  <Override PartName="/ppt/media/image6.jpeg" ContentType="image/jpeg"/>
  <Override PartName="/ppt/media/image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20000"/>
      </a:lnSpc>
      <a:spcBef>
        <a:spcPts val="4600"/>
      </a:spcBef>
      <a:spcAft>
        <a:spcPts val="0"/>
      </a:spcAft>
      <a:buClrTx/>
      <a:buSzTx/>
      <a:buFontTx/>
      <a:buNone/>
      <a:tabLst/>
      <a:defRPr b="0" baseline="0" cap="none" i="0" spc="0" strike="noStrike" sz="4600" u="none" kumimoji="0" normalizeH="0">
        <a:ln>
          <a:noFill/>
        </a:ln>
        <a:solidFill>
          <a:srgbClr val="535353"/>
        </a:solidFill>
        <a:effectLst/>
        <a:uFillTx/>
        <a:latin typeface="+mn-lt"/>
        <a:ea typeface="+mn-ea"/>
        <a:cs typeface="+mn-cs"/>
        <a:sym typeface="Gill Sans Light"/>
      </a:defRPr>
    </a:lvl1pPr>
    <a:lvl2pPr marL="0" marR="0" indent="0" algn="l" defTabSz="584200" rtl="0" fontAlgn="auto" latinLnBrk="0" hangingPunct="0">
      <a:lnSpc>
        <a:spcPct val="120000"/>
      </a:lnSpc>
      <a:spcBef>
        <a:spcPts val="4600"/>
      </a:spcBef>
      <a:spcAft>
        <a:spcPts val="0"/>
      </a:spcAft>
      <a:buClrTx/>
      <a:buSzTx/>
      <a:buFontTx/>
      <a:buNone/>
      <a:tabLst/>
      <a:defRPr b="0" baseline="0" cap="none" i="0" spc="0" strike="noStrike" sz="4600" u="none" kumimoji="0" normalizeH="0">
        <a:ln>
          <a:noFill/>
        </a:ln>
        <a:solidFill>
          <a:srgbClr val="535353"/>
        </a:solidFill>
        <a:effectLst/>
        <a:uFillTx/>
        <a:latin typeface="+mn-lt"/>
        <a:ea typeface="+mn-ea"/>
        <a:cs typeface="+mn-cs"/>
        <a:sym typeface="Gill Sans Light"/>
      </a:defRPr>
    </a:lvl2pPr>
    <a:lvl3pPr marL="0" marR="0" indent="0" algn="l" defTabSz="584200" rtl="0" fontAlgn="auto" latinLnBrk="0" hangingPunct="0">
      <a:lnSpc>
        <a:spcPct val="120000"/>
      </a:lnSpc>
      <a:spcBef>
        <a:spcPts val="4600"/>
      </a:spcBef>
      <a:spcAft>
        <a:spcPts val="0"/>
      </a:spcAft>
      <a:buClrTx/>
      <a:buSzTx/>
      <a:buFontTx/>
      <a:buNone/>
      <a:tabLst/>
      <a:defRPr b="0" baseline="0" cap="none" i="0" spc="0" strike="noStrike" sz="4600" u="none" kumimoji="0" normalizeH="0">
        <a:ln>
          <a:noFill/>
        </a:ln>
        <a:solidFill>
          <a:srgbClr val="535353"/>
        </a:solidFill>
        <a:effectLst/>
        <a:uFillTx/>
        <a:latin typeface="+mn-lt"/>
        <a:ea typeface="+mn-ea"/>
        <a:cs typeface="+mn-cs"/>
        <a:sym typeface="Gill Sans Light"/>
      </a:defRPr>
    </a:lvl3pPr>
    <a:lvl4pPr marL="0" marR="0" indent="0" algn="l" defTabSz="584200" rtl="0" fontAlgn="auto" latinLnBrk="0" hangingPunct="0">
      <a:lnSpc>
        <a:spcPct val="120000"/>
      </a:lnSpc>
      <a:spcBef>
        <a:spcPts val="4600"/>
      </a:spcBef>
      <a:spcAft>
        <a:spcPts val="0"/>
      </a:spcAft>
      <a:buClrTx/>
      <a:buSzTx/>
      <a:buFontTx/>
      <a:buNone/>
      <a:tabLst/>
      <a:defRPr b="0" baseline="0" cap="none" i="0" spc="0" strike="noStrike" sz="4600" u="none" kumimoji="0" normalizeH="0">
        <a:ln>
          <a:noFill/>
        </a:ln>
        <a:solidFill>
          <a:srgbClr val="535353"/>
        </a:solidFill>
        <a:effectLst/>
        <a:uFillTx/>
        <a:latin typeface="+mn-lt"/>
        <a:ea typeface="+mn-ea"/>
        <a:cs typeface="+mn-cs"/>
        <a:sym typeface="Gill Sans Light"/>
      </a:defRPr>
    </a:lvl4pPr>
    <a:lvl5pPr marL="0" marR="0" indent="0" algn="l" defTabSz="584200" rtl="0" fontAlgn="auto" latinLnBrk="0" hangingPunct="0">
      <a:lnSpc>
        <a:spcPct val="120000"/>
      </a:lnSpc>
      <a:spcBef>
        <a:spcPts val="4600"/>
      </a:spcBef>
      <a:spcAft>
        <a:spcPts val="0"/>
      </a:spcAft>
      <a:buClrTx/>
      <a:buSzTx/>
      <a:buFontTx/>
      <a:buNone/>
      <a:tabLst/>
      <a:defRPr b="0" baseline="0" cap="none" i="0" spc="0" strike="noStrike" sz="4600" u="none" kumimoji="0" normalizeH="0">
        <a:ln>
          <a:noFill/>
        </a:ln>
        <a:solidFill>
          <a:srgbClr val="535353"/>
        </a:solidFill>
        <a:effectLst/>
        <a:uFillTx/>
        <a:latin typeface="+mn-lt"/>
        <a:ea typeface="+mn-ea"/>
        <a:cs typeface="+mn-cs"/>
        <a:sym typeface="Gill Sans Light"/>
      </a:defRPr>
    </a:lvl5pPr>
    <a:lvl6pPr marL="0" marR="0" indent="0" algn="l" defTabSz="584200" rtl="0" fontAlgn="auto" latinLnBrk="0" hangingPunct="0">
      <a:lnSpc>
        <a:spcPct val="120000"/>
      </a:lnSpc>
      <a:spcBef>
        <a:spcPts val="4600"/>
      </a:spcBef>
      <a:spcAft>
        <a:spcPts val="0"/>
      </a:spcAft>
      <a:buClrTx/>
      <a:buSzTx/>
      <a:buFontTx/>
      <a:buNone/>
      <a:tabLst/>
      <a:defRPr b="0" baseline="0" cap="none" i="0" spc="0" strike="noStrike" sz="4600" u="none" kumimoji="0" normalizeH="0">
        <a:ln>
          <a:noFill/>
        </a:ln>
        <a:solidFill>
          <a:srgbClr val="535353"/>
        </a:solidFill>
        <a:effectLst/>
        <a:uFillTx/>
        <a:latin typeface="+mn-lt"/>
        <a:ea typeface="+mn-ea"/>
        <a:cs typeface="+mn-cs"/>
        <a:sym typeface="Gill Sans Light"/>
      </a:defRPr>
    </a:lvl6pPr>
    <a:lvl7pPr marL="0" marR="0" indent="0" algn="l" defTabSz="584200" rtl="0" fontAlgn="auto" latinLnBrk="0" hangingPunct="0">
      <a:lnSpc>
        <a:spcPct val="120000"/>
      </a:lnSpc>
      <a:spcBef>
        <a:spcPts val="4600"/>
      </a:spcBef>
      <a:spcAft>
        <a:spcPts val="0"/>
      </a:spcAft>
      <a:buClrTx/>
      <a:buSzTx/>
      <a:buFontTx/>
      <a:buNone/>
      <a:tabLst/>
      <a:defRPr b="0" baseline="0" cap="none" i="0" spc="0" strike="noStrike" sz="4600" u="none" kumimoji="0" normalizeH="0">
        <a:ln>
          <a:noFill/>
        </a:ln>
        <a:solidFill>
          <a:srgbClr val="535353"/>
        </a:solidFill>
        <a:effectLst/>
        <a:uFillTx/>
        <a:latin typeface="+mn-lt"/>
        <a:ea typeface="+mn-ea"/>
        <a:cs typeface="+mn-cs"/>
        <a:sym typeface="Gill Sans Light"/>
      </a:defRPr>
    </a:lvl7pPr>
    <a:lvl8pPr marL="0" marR="0" indent="0" algn="l" defTabSz="584200" rtl="0" fontAlgn="auto" latinLnBrk="0" hangingPunct="0">
      <a:lnSpc>
        <a:spcPct val="120000"/>
      </a:lnSpc>
      <a:spcBef>
        <a:spcPts val="4600"/>
      </a:spcBef>
      <a:spcAft>
        <a:spcPts val="0"/>
      </a:spcAft>
      <a:buClrTx/>
      <a:buSzTx/>
      <a:buFontTx/>
      <a:buNone/>
      <a:tabLst/>
      <a:defRPr b="0" baseline="0" cap="none" i="0" spc="0" strike="noStrike" sz="4600" u="none" kumimoji="0" normalizeH="0">
        <a:ln>
          <a:noFill/>
        </a:ln>
        <a:solidFill>
          <a:srgbClr val="535353"/>
        </a:solidFill>
        <a:effectLst/>
        <a:uFillTx/>
        <a:latin typeface="+mn-lt"/>
        <a:ea typeface="+mn-ea"/>
        <a:cs typeface="+mn-cs"/>
        <a:sym typeface="Gill Sans Light"/>
      </a:defRPr>
    </a:lvl8pPr>
    <a:lvl9pPr marL="0" marR="0" indent="0" algn="l" defTabSz="584200" rtl="0" fontAlgn="auto" latinLnBrk="0" hangingPunct="0">
      <a:lnSpc>
        <a:spcPct val="120000"/>
      </a:lnSpc>
      <a:spcBef>
        <a:spcPts val="4600"/>
      </a:spcBef>
      <a:spcAft>
        <a:spcPts val="0"/>
      </a:spcAft>
      <a:buClrTx/>
      <a:buSzTx/>
      <a:buFontTx/>
      <a:buNone/>
      <a:tabLst/>
      <a:defRPr b="0" baseline="0" cap="none" i="0" spc="0" strike="noStrike" sz="4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4" name="Shape 134"/>
          <p:cNvSpPr/>
          <p:nvPr>
            <p:ph type="sldImg"/>
          </p:nvPr>
        </p:nvSpPr>
        <p:spPr>
          <a:xfrm>
            <a:off x="1143000" y="685800"/>
            <a:ext cx="4572000" cy="3429000"/>
          </a:xfrm>
          <a:prstGeom prst="rect">
            <a:avLst/>
          </a:prstGeom>
        </p:spPr>
        <p:txBody>
          <a:bodyPr/>
          <a:lstStyle/>
          <a:p>
            <a:pPr/>
          </a:p>
        </p:txBody>
      </p:sp>
      <p:sp>
        <p:nvSpPr>
          <p:cNvPr id="135" name="Shape 1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lose-up of Ducati motorcycle engine components"/>
          <p:cNvSpPr/>
          <p:nvPr>
            <p:ph type="pic" sz="quarter" idx="21"/>
          </p:nvPr>
        </p:nvSpPr>
        <p:spPr>
          <a:xfrm>
            <a:off x="6664613" y="4965700"/>
            <a:ext cx="5803901" cy="4346239"/>
          </a:xfrm>
          <a:prstGeom prst="rect">
            <a:avLst/>
          </a:prstGeom>
        </p:spPr>
        <p:txBody>
          <a:bodyPr lIns="91439" tIns="45719" rIns="91439" bIns="45719" anchor="t">
            <a:noAutofit/>
          </a:bodyPr>
          <a:lstStyle/>
          <a:p>
            <a:pPr/>
          </a:p>
        </p:txBody>
      </p:sp>
      <p:sp>
        <p:nvSpPr>
          <p:cNvPr id="102" name="Close-up of Ducati motorcycle gas cap"/>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103" name="Black and white photo of Ducati motorcycle engine components"/>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112"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Front view of a red Ducati motorcycle against a black background"/>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lgn="ctr">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3.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4.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5.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6.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7.jpeg"/><Relationship Id="rId4" Type="http://schemas.openxmlformats.org/officeDocument/2006/relationships/hyperlink" Target="mailto:seday@fsbonly.com"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sp>
        <p:nvSpPr>
          <p:cNvPr id="137" name="Presents…"/>
          <p:cNvSpPr txBox="1"/>
          <p:nvPr>
            <p:ph type="subTitle" sz="half" idx="1"/>
          </p:nvPr>
        </p:nvSpPr>
        <p:spPr>
          <a:xfrm>
            <a:off x="355600" y="4289966"/>
            <a:ext cx="12293600" cy="2865291"/>
          </a:xfrm>
          <a:prstGeom prst="rect">
            <a:avLst/>
          </a:prstGeom>
        </p:spPr>
        <p:txBody>
          <a:bodyPr/>
          <a:lstStyle/>
          <a:p>
            <a:pPr defTabSz="496570">
              <a:defRPr i="1" sz="3740">
                <a:solidFill>
                  <a:srgbClr val="FDFDFD"/>
                </a:solidFill>
                <a:latin typeface="Publico Text Roman"/>
                <a:ea typeface="Publico Text Roman"/>
                <a:cs typeface="Publico Text Roman"/>
                <a:sym typeface="Publico Text Roman"/>
              </a:defRPr>
            </a:pPr>
            <a:r>
              <a:t>Presents</a:t>
            </a:r>
          </a:p>
          <a:p>
            <a:pPr defTabSz="496570">
              <a:defRPr sz="3740">
                <a:solidFill>
                  <a:srgbClr val="FDFDFD"/>
                </a:solidFill>
                <a:latin typeface="Publico Text Roman"/>
                <a:ea typeface="Publico Text Roman"/>
                <a:cs typeface="Publico Text Roman"/>
                <a:sym typeface="Publico Text Roman"/>
              </a:defRPr>
            </a:pPr>
            <a:r>
              <a:t>SMALL BUSINESS CREDIT SURVIVAL BOOT CAMP®</a:t>
            </a:r>
          </a:p>
          <a:p>
            <a:pPr defTabSz="496570">
              <a:defRPr sz="3740">
                <a:solidFill>
                  <a:srgbClr val="FDFDFD"/>
                </a:solidFill>
                <a:latin typeface="Publico Text Roman"/>
                <a:ea typeface="Publico Text Roman"/>
                <a:cs typeface="Publico Text Roman"/>
                <a:sym typeface="Publico Text Roman"/>
              </a:defRPr>
            </a:pPr>
            <a:r>
              <a:t>January 27, 2026 | Springfield, VA </a:t>
            </a:r>
          </a:p>
          <a:p>
            <a:pPr defTabSz="496570">
              <a:defRPr sz="3740">
                <a:solidFill>
                  <a:srgbClr val="FDFDFD"/>
                </a:solidFill>
                <a:latin typeface="Publico Text Roman"/>
                <a:ea typeface="Publico Text Roman"/>
                <a:cs typeface="Publico Text Roman"/>
                <a:sym typeface="Publico Text Roman"/>
              </a:defRPr>
            </a:pPr>
            <a:r>
              <a:t>SPONSOR GUIDE</a:t>
            </a:r>
          </a:p>
        </p:txBody>
      </p:sp>
      <p:pic>
        <p:nvPicPr>
          <p:cNvPr id="138" name="FSBO (1200 DPI).png" descr="FSBO (1200 DPI).png"/>
          <p:cNvPicPr>
            <a:picLocks noChangeAspect="1"/>
          </p:cNvPicPr>
          <p:nvPr/>
        </p:nvPicPr>
        <p:blipFill>
          <a:blip r:embed="rId2">
            <a:extLst/>
          </a:blip>
          <a:stretch>
            <a:fillRect/>
          </a:stretch>
        </p:blipFill>
        <p:spPr>
          <a:xfrm>
            <a:off x="1127781" y="1131189"/>
            <a:ext cx="10749238" cy="3003465"/>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180" name="FSBO (1200 DPI).png" descr="FSBO (1200 DPI).png"/>
          <p:cNvPicPr>
            <a:picLocks noChangeAspect="1"/>
          </p:cNvPicPr>
          <p:nvPr/>
        </p:nvPicPr>
        <p:blipFill>
          <a:blip r:embed="rId2">
            <a:extLst/>
          </a:blip>
          <a:stretch>
            <a:fillRect/>
          </a:stretch>
        </p:blipFill>
        <p:spPr>
          <a:xfrm>
            <a:off x="11175568" y="8964724"/>
            <a:ext cx="1381450" cy="385994"/>
          </a:xfrm>
          <a:prstGeom prst="rect">
            <a:avLst/>
          </a:prstGeom>
          <a:ln w="12700">
            <a:miter lim="400000"/>
          </a:ln>
        </p:spPr>
      </p:pic>
      <p:sp>
        <p:nvSpPr>
          <p:cNvPr id="181" name="Let me introduce you to…"/>
          <p:cNvSpPr txBox="1"/>
          <p:nvPr>
            <p:ph type="ctrTitle"/>
          </p:nvPr>
        </p:nvSpPr>
        <p:spPr>
          <a:xfrm>
            <a:off x="1026512" y="98942"/>
            <a:ext cx="10951776" cy="1282701"/>
          </a:xfrm>
          <a:prstGeom prst="rect">
            <a:avLst/>
          </a:prstGeom>
        </p:spPr>
        <p:txBody>
          <a:bodyPr anchor="ctr"/>
          <a:lstStyle>
            <a:lvl1pPr>
              <a:defRPr sz="3000">
                <a:solidFill>
                  <a:srgbClr val="FFFFFF"/>
                </a:solidFill>
              </a:defRPr>
            </a:lvl1pPr>
          </a:lstStyle>
          <a:p>
            <a:pPr/>
            <a:r>
              <a:t>Let me introduce you to…</a:t>
            </a:r>
          </a:p>
        </p:txBody>
      </p:sp>
      <p:pic>
        <p:nvPicPr>
          <p:cNvPr id="182" name="Image" descr="Image"/>
          <p:cNvPicPr>
            <a:picLocks noChangeAspect="1"/>
          </p:cNvPicPr>
          <p:nvPr/>
        </p:nvPicPr>
        <p:blipFill>
          <a:blip r:embed="rId3">
            <a:extLst/>
          </a:blip>
          <a:stretch>
            <a:fillRect/>
          </a:stretch>
        </p:blipFill>
        <p:spPr>
          <a:xfrm>
            <a:off x="1418795" y="2200867"/>
            <a:ext cx="5245873" cy="2938866"/>
          </a:xfrm>
          <a:prstGeom prst="rect">
            <a:avLst/>
          </a:prstGeom>
          <a:ln w="12700">
            <a:miter lim="400000"/>
          </a:ln>
        </p:spPr>
      </p:pic>
      <p:pic>
        <p:nvPicPr>
          <p:cNvPr id="183" name="Image" descr="Image"/>
          <p:cNvPicPr>
            <a:picLocks noChangeAspect="1"/>
          </p:cNvPicPr>
          <p:nvPr/>
        </p:nvPicPr>
        <p:blipFill>
          <a:blip r:embed="rId4">
            <a:extLst/>
          </a:blip>
          <a:stretch>
            <a:fillRect/>
          </a:stretch>
        </p:blipFill>
        <p:spPr>
          <a:xfrm>
            <a:off x="5551227" y="2209383"/>
            <a:ext cx="1902346" cy="2921834"/>
          </a:xfrm>
          <a:prstGeom prst="rect">
            <a:avLst/>
          </a:prstGeom>
          <a:ln w="12700">
            <a:miter lim="400000"/>
          </a:ln>
        </p:spPr>
      </p:pic>
      <p:pic>
        <p:nvPicPr>
          <p:cNvPr id="184" name="Image" descr="Image"/>
          <p:cNvPicPr>
            <a:picLocks noChangeAspect="1"/>
          </p:cNvPicPr>
          <p:nvPr/>
        </p:nvPicPr>
        <p:blipFill>
          <a:blip r:embed="rId5">
            <a:extLst/>
          </a:blip>
          <a:stretch>
            <a:fillRect/>
          </a:stretch>
        </p:blipFill>
        <p:spPr>
          <a:xfrm>
            <a:off x="7446336" y="2199997"/>
            <a:ext cx="2940605" cy="2940606"/>
          </a:xfrm>
          <a:prstGeom prst="rect">
            <a:avLst/>
          </a:prstGeom>
          <a:ln w="12700">
            <a:miter lim="400000"/>
          </a:ln>
        </p:spPr>
      </p:pic>
      <p:sp>
        <p:nvSpPr>
          <p:cNvPr id="185" name="Google Shape;145;p23"/>
          <p:cNvSpPr txBox="1"/>
          <p:nvPr/>
        </p:nvSpPr>
        <p:spPr>
          <a:xfrm>
            <a:off x="3473959" y="5255418"/>
            <a:ext cx="987302" cy="1325564"/>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normAutofit fontScale="100000" lnSpcReduction="0"/>
          </a:bodyPr>
          <a:lstStyle>
            <a:lvl1pPr defTabSz="914400">
              <a:lnSpc>
                <a:spcPct val="90000"/>
              </a:lnSpc>
              <a:spcBef>
                <a:spcPts val="0"/>
              </a:spcBef>
              <a:defRPr sz="3300">
                <a:solidFill>
                  <a:srgbClr val="FFFFFF"/>
                </a:solidFill>
                <a:latin typeface="Calibri"/>
                <a:ea typeface="Calibri"/>
                <a:cs typeface="Calibri"/>
                <a:sym typeface="Calibri"/>
              </a:defRPr>
            </a:lvl1pPr>
          </a:lstStyle>
          <a:p>
            <a:pPr/>
            <a:r>
              <a:t>John</a:t>
            </a:r>
          </a:p>
        </p:txBody>
      </p:sp>
      <p:sp>
        <p:nvSpPr>
          <p:cNvPr id="186" name="Google Shape;145;p23"/>
          <p:cNvSpPr txBox="1"/>
          <p:nvPr/>
        </p:nvSpPr>
        <p:spPr>
          <a:xfrm>
            <a:off x="5844032" y="5255418"/>
            <a:ext cx="1316737" cy="1325564"/>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normAutofit fontScale="100000" lnSpcReduction="0"/>
          </a:bodyPr>
          <a:lstStyle>
            <a:lvl1pPr defTabSz="914400">
              <a:lnSpc>
                <a:spcPct val="90000"/>
              </a:lnSpc>
              <a:spcBef>
                <a:spcPts val="0"/>
              </a:spcBef>
              <a:defRPr sz="3300">
                <a:solidFill>
                  <a:srgbClr val="FFFFFF"/>
                </a:solidFill>
                <a:latin typeface="Calibri"/>
                <a:ea typeface="Calibri"/>
                <a:cs typeface="Calibri"/>
                <a:sym typeface="Calibri"/>
              </a:defRPr>
            </a:lvl1pPr>
          </a:lstStyle>
          <a:p>
            <a:pPr/>
            <a:r>
              <a:t>Brooke</a:t>
            </a:r>
          </a:p>
        </p:txBody>
      </p:sp>
      <p:sp>
        <p:nvSpPr>
          <p:cNvPr id="187" name="Google Shape;145;p23"/>
          <p:cNvSpPr txBox="1"/>
          <p:nvPr/>
        </p:nvSpPr>
        <p:spPr>
          <a:xfrm>
            <a:off x="8453186" y="5255418"/>
            <a:ext cx="926905" cy="1325564"/>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normAutofit fontScale="100000" lnSpcReduction="0"/>
          </a:bodyPr>
          <a:lstStyle>
            <a:lvl1pPr defTabSz="914400">
              <a:lnSpc>
                <a:spcPct val="90000"/>
              </a:lnSpc>
              <a:spcBef>
                <a:spcPts val="0"/>
              </a:spcBef>
              <a:defRPr sz="3300">
                <a:solidFill>
                  <a:srgbClr val="FFFFFF"/>
                </a:solidFill>
                <a:latin typeface="Calibri"/>
                <a:ea typeface="Calibri"/>
                <a:cs typeface="Calibri"/>
                <a:sym typeface="Calibri"/>
              </a:defRPr>
            </a:lvl1pPr>
          </a:lstStyle>
          <a:p>
            <a:pPr/>
            <a:r>
              <a:t>Gina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189" name="FSBO (1200 DPI).png" descr="FSBO (1200 DPI).png"/>
          <p:cNvPicPr>
            <a:picLocks noChangeAspect="1"/>
          </p:cNvPicPr>
          <p:nvPr/>
        </p:nvPicPr>
        <p:blipFill>
          <a:blip r:embed="rId2">
            <a:extLst/>
          </a:blip>
          <a:stretch>
            <a:fillRect/>
          </a:stretch>
        </p:blipFill>
        <p:spPr>
          <a:xfrm>
            <a:off x="11175568" y="8964724"/>
            <a:ext cx="1381450" cy="385994"/>
          </a:xfrm>
          <a:prstGeom prst="rect">
            <a:avLst/>
          </a:prstGeom>
          <a:ln w="12700">
            <a:miter lim="400000"/>
          </a:ln>
        </p:spPr>
      </p:pic>
      <p:sp>
        <p:nvSpPr>
          <p:cNvPr id="190" name="Meet john, the entrepreneur"/>
          <p:cNvSpPr txBox="1"/>
          <p:nvPr>
            <p:ph type="ctrTitle"/>
          </p:nvPr>
        </p:nvSpPr>
        <p:spPr>
          <a:xfrm>
            <a:off x="1026512" y="98942"/>
            <a:ext cx="10951776" cy="1282701"/>
          </a:xfrm>
          <a:prstGeom prst="rect">
            <a:avLst/>
          </a:prstGeom>
        </p:spPr>
        <p:txBody>
          <a:bodyPr anchor="ctr"/>
          <a:lstStyle>
            <a:lvl1pPr>
              <a:defRPr sz="3000">
                <a:solidFill>
                  <a:srgbClr val="FFFFFF"/>
                </a:solidFill>
              </a:defRPr>
            </a:lvl1pPr>
          </a:lstStyle>
          <a:p>
            <a:pPr/>
            <a:r>
              <a:t>Meet john, the entrepreneur</a:t>
            </a:r>
          </a:p>
        </p:txBody>
      </p:sp>
      <p:pic>
        <p:nvPicPr>
          <p:cNvPr id="191" name="Image" descr="Image"/>
          <p:cNvPicPr>
            <a:picLocks noChangeAspect="1"/>
          </p:cNvPicPr>
          <p:nvPr/>
        </p:nvPicPr>
        <p:blipFill>
          <a:blip r:embed="rId3">
            <a:extLst/>
          </a:blip>
          <a:stretch>
            <a:fillRect/>
          </a:stretch>
        </p:blipFill>
        <p:spPr>
          <a:xfrm>
            <a:off x="1044830" y="1594834"/>
            <a:ext cx="3461593" cy="1939268"/>
          </a:xfrm>
          <a:prstGeom prst="rect">
            <a:avLst/>
          </a:prstGeom>
          <a:ln w="12700">
            <a:miter lim="400000"/>
          </a:ln>
        </p:spPr>
      </p:pic>
      <p:sp>
        <p:nvSpPr>
          <p:cNvPr id="192" name="John is 35, single, and lives in Washington, DC with an annual household income of $138.8K.  He started his company in retail sales.…"/>
          <p:cNvSpPr txBox="1"/>
          <p:nvPr>
            <p:ph type="subTitle" idx="1"/>
          </p:nvPr>
        </p:nvSpPr>
        <p:spPr>
          <a:xfrm>
            <a:off x="1039801" y="3747292"/>
            <a:ext cx="11112665" cy="4639780"/>
          </a:xfrm>
          <a:prstGeom prst="rect">
            <a:avLst/>
          </a:prstGeom>
        </p:spPr>
        <p:txBody>
          <a:bodyPr lIns="45699" tIns="45699" rIns="45699" bIns="45699"/>
          <a:lstStyle/>
          <a:p>
            <a:pPr marL="217170" indent="-217170" algn="l" defTabSz="868680">
              <a:lnSpc>
                <a:spcPct val="90000"/>
              </a:lnSpc>
              <a:spcBef>
                <a:spcPts val="900"/>
              </a:spcBef>
              <a:buClr>
                <a:srgbClr val="000000"/>
              </a:buClr>
              <a:buSzPts val="2600"/>
              <a:buFont typeface="Arial"/>
              <a:buChar char="•"/>
              <a:defRPr sz="2660">
                <a:solidFill>
                  <a:srgbClr val="FFFFFF"/>
                </a:solidFill>
                <a:latin typeface="Arial"/>
                <a:ea typeface="Arial"/>
                <a:cs typeface="Arial"/>
                <a:sym typeface="Arial"/>
              </a:defRPr>
            </a:pPr>
            <a:r>
              <a:t>John is 35, single, and lives in Washington, DC with an annual household income of $138.8K.  He started his company in retail sales. </a:t>
            </a:r>
          </a:p>
          <a:p>
            <a:pPr marL="217170" indent="-217170" algn="l" defTabSz="868680">
              <a:lnSpc>
                <a:spcPct val="90000"/>
              </a:lnSpc>
              <a:spcBef>
                <a:spcPts val="900"/>
              </a:spcBef>
              <a:buClr>
                <a:srgbClr val="000000"/>
              </a:buClr>
              <a:buSzPts val="2600"/>
              <a:buFont typeface="Arial"/>
              <a:buChar char="•"/>
              <a:defRPr sz="2660">
                <a:solidFill>
                  <a:srgbClr val="FFFFFF"/>
                </a:solidFill>
                <a:latin typeface="Arial"/>
                <a:ea typeface="Arial"/>
                <a:cs typeface="Arial"/>
                <a:sym typeface="Arial"/>
              </a:defRPr>
            </a:pPr>
            <a:r>
              <a:t>John’s company had an annual revenue of $521,000 in 2024.</a:t>
            </a:r>
          </a:p>
          <a:p>
            <a:pPr marL="217170" indent="-217170" algn="l" defTabSz="868680">
              <a:lnSpc>
                <a:spcPct val="90000"/>
              </a:lnSpc>
              <a:spcBef>
                <a:spcPts val="900"/>
              </a:spcBef>
              <a:buClr>
                <a:srgbClr val="000000"/>
              </a:buClr>
              <a:buSzPts val="2600"/>
              <a:buFont typeface="Arial"/>
              <a:buChar char="•"/>
              <a:defRPr sz="2660">
                <a:solidFill>
                  <a:srgbClr val="FFFFFF"/>
                </a:solidFill>
                <a:latin typeface="Arial"/>
                <a:ea typeface="Arial"/>
                <a:cs typeface="Arial"/>
                <a:sym typeface="Arial"/>
              </a:defRPr>
            </a:pPr>
            <a:r>
              <a:t>John wants to increase his business credit and expand his company. He wants to engage eager with corporate creditors. </a:t>
            </a:r>
          </a:p>
          <a:p>
            <a:pPr marL="217170" indent="-217170" algn="l" defTabSz="868680">
              <a:lnSpc>
                <a:spcPct val="90000"/>
              </a:lnSpc>
              <a:spcBef>
                <a:spcPts val="900"/>
              </a:spcBef>
              <a:buClr>
                <a:srgbClr val="000000"/>
              </a:buClr>
              <a:buSzPts val="2600"/>
              <a:buFont typeface="Arial"/>
              <a:buChar char="•"/>
              <a:defRPr sz="2660">
                <a:solidFill>
                  <a:srgbClr val="FFFFFF"/>
                </a:solidFill>
                <a:latin typeface="Arial"/>
                <a:ea typeface="Arial"/>
                <a:cs typeface="Arial"/>
                <a:sym typeface="Arial"/>
              </a:defRPr>
            </a:pPr>
            <a:r>
              <a:t>John is interested in this property because he wants to receive business credit, learn about credit building, and receive financial literacy training.</a:t>
            </a:r>
          </a:p>
          <a:p>
            <a:pPr marL="217170" indent="-217170" algn="l" defTabSz="868680">
              <a:lnSpc>
                <a:spcPct val="90000"/>
              </a:lnSpc>
              <a:spcBef>
                <a:spcPts val="900"/>
              </a:spcBef>
              <a:buClr>
                <a:srgbClr val="000000"/>
              </a:buClr>
              <a:buSzPts val="2600"/>
              <a:buFont typeface="Arial"/>
              <a:buChar char="•"/>
              <a:defRPr sz="2660">
                <a:solidFill>
                  <a:srgbClr val="FFFFFF"/>
                </a:solidFill>
                <a:latin typeface="Arial"/>
                <a:ea typeface="Arial"/>
                <a:cs typeface="Arial"/>
                <a:sym typeface="Arial"/>
              </a:defRPr>
            </a:pPr>
            <a:r>
              <a:t>John is concerned about building business credit to minimize cash flow usage.</a:t>
            </a:r>
          </a:p>
          <a:p>
            <a:pPr marL="217170" indent="-217170" algn="l" defTabSz="868680">
              <a:lnSpc>
                <a:spcPct val="90000"/>
              </a:lnSpc>
              <a:spcBef>
                <a:spcPts val="900"/>
              </a:spcBef>
              <a:buClr>
                <a:srgbClr val="000000"/>
              </a:buClr>
              <a:buSzPts val="2600"/>
              <a:buFont typeface="Arial"/>
              <a:buChar char="•"/>
              <a:defRPr sz="2660">
                <a:solidFill>
                  <a:srgbClr val="FFFFFF"/>
                </a:solidFill>
                <a:latin typeface="Arial"/>
                <a:ea typeface="Arial"/>
                <a:cs typeface="Arial"/>
                <a:sym typeface="Arial"/>
              </a:defRPr>
            </a:pPr>
            <a:r>
              <a:t>As relatively new business owners, John values financial education and understanding access to the right tools and networks.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194" name="FSBO (1200 DPI).png" descr="FSBO (1200 DPI).png"/>
          <p:cNvPicPr>
            <a:picLocks noChangeAspect="1"/>
          </p:cNvPicPr>
          <p:nvPr/>
        </p:nvPicPr>
        <p:blipFill>
          <a:blip r:embed="rId2">
            <a:extLst/>
          </a:blip>
          <a:stretch>
            <a:fillRect/>
          </a:stretch>
        </p:blipFill>
        <p:spPr>
          <a:xfrm>
            <a:off x="11175568" y="8964724"/>
            <a:ext cx="1381450" cy="385994"/>
          </a:xfrm>
          <a:prstGeom prst="rect">
            <a:avLst/>
          </a:prstGeom>
          <a:ln w="12700">
            <a:miter lim="400000"/>
          </a:ln>
        </p:spPr>
      </p:pic>
      <p:sp>
        <p:nvSpPr>
          <p:cNvPr id="195" name="Meet Brooke, the High Net-worth Earner"/>
          <p:cNvSpPr txBox="1"/>
          <p:nvPr>
            <p:ph type="ctrTitle"/>
          </p:nvPr>
        </p:nvSpPr>
        <p:spPr>
          <a:xfrm>
            <a:off x="1026512" y="98942"/>
            <a:ext cx="10951776" cy="1282701"/>
          </a:xfrm>
          <a:prstGeom prst="rect">
            <a:avLst/>
          </a:prstGeom>
        </p:spPr>
        <p:txBody>
          <a:bodyPr anchor="ctr"/>
          <a:lstStyle>
            <a:lvl1pPr>
              <a:defRPr sz="3000">
                <a:solidFill>
                  <a:srgbClr val="FFFFFF"/>
                </a:solidFill>
              </a:defRPr>
            </a:lvl1pPr>
          </a:lstStyle>
          <a:p>
            <a:pPr/>
            <a:r>
              <a:t>Meet Brooke, the High Net-worth Earner</a:t>
            </a:r>
          </a:p>
        </p:txBody>
      </p:sp>
      <p:pic>
        <p:nvPicPr>
          <p:cNvPr id="196" name="Image" descr="Image"/>
          <p:cNvPicPr>
            <a:picLocks noChangeAspect="1"/>
          </p:cNvPicPr>
          <p:nvPr/>
        </p:nvPicPr>
        <p:blipFill>
          <a:blip r:embed="rId3">
            <a:extLst/>
          </a:blip>
          <a:stretch>
            <a:fillRect/>
          </a:stretch>
        </p:blipFill>
        <p:spPr>
          <a:xfrm>
            <a:off x="1090784" y="1291933"/>
            <a:ext cx="1526008" cy="2343812"/>
          </a:xfrm>
          <a:prstGeom prst="rect">
            <a:avLst/>
          </a:prstGeom>
          <a:ln w="12700">
            <a:miter lim="400000"/>
          </a:ln>
        </p:spPr>
      </p:pic>
      <p:sp>
        <p:nvSpPr>
          <p:cNvPr id="197" name="Brooke is 41, married with two young children, and lives in Chantilly, Virginia with an annual household income of $408K.  She started her company in medical equipment sales.…"/>
          <p:cNvSpPr txBox="1"/>
          <p:nvPr>
            <p:ph type="subTitle" idx="1"/>
          </p:nvPr>
        </p:nvSpPr>
        <p:spPr>
          <a:xfrm>
            <a:off x="1079149" y="3916082"/>
            <a:ext cx="10571387" cy="5125644"/>
          </a:xfrm>
          <a:prstGeom prst="rect">
            <a:avLst/>
          </a:prstGeom>
        </p:spPr>
        <p:txBody>
          <a:bodyPr lIns="45699" tIns="45699" rIns="45699" bIns="45699"/>
          <a:lstStyle/>
          <a:p>
            <a:pPr marL="210311" indent="-210311" algn="l" defTabSz="841247">
              <a:lnSpc>
                <a:spcPct val="90000"/>
              </a:lnSpc>
              <a:spcBef>
                <a:spcPts val="900"/>
              </a:spcBef>
              <a:buClr>
                <a:srgbClr val="000000"/>
              </a:buClr>
              <a:buSzPts val="2500"/>
              <a:buFont typeface="Arial"/>
              <a:buChar char="•"/>
              <a:defRPr sz="2576">
                <a:solidFill>
                  <a:srgbClr val="FFFFFF"/>
                </a:solidFill>
                <a:latin typeface="Arial"/>
                <a:ea typeface="Arial"/>
                <a:cs typeface="Arial"/>
                <a:sym typeface="Arial"/>
              </a:defRPr>
            </a:pPr>
            <a:r>
              <a:t>Brooke is 41, married with two young children, and lives in Chantilly, Virginia with an annual household income of $408K.  She started her company in medical equipment sales.</a:t>
            </a:r>
          </a:p>
          <a:p>
            <a:pPr marL="210311" indent="-210311" algn="l" defTabSz="841247">
              <a:lnSpc>
                <a:spcPct val="90000"/>
              </a:lnSpc>
              <a:spcBef>
                <a:spcPts val="900"/>
              </a:spcBef>
              <a:buClr>
                <a:srgbClr val="000000"/>
              </a:buClr>
              <a:buSzPts val="2500"/>
              <a:buFont typeface="Arial"/>
              <a:buChar char="•"/>
              <a:defRPr sz="2576">
                <a:solidFill>
                  <a:srgbClr val="FFFFFF"/>
                </a:solidFill>
                <a:latin typeface="Arial"/>
                <a:ea typeface="Arial"/>
                <a:cs typeface="Arial"/>
                <a:sym typeface="Arial"/>
              </a:defRPr>
            </a:pPr>
            <a:r>
              <a:t>Brooke’s company had an annual revenue of $2.46M in 2024</a:t>
            </a:r>
          </a:p>
          <a:p>
            <a:pPr marL="210311" indent="-210311" algn="l" defTabSz="841247">
              <a:lnSpc>
                <a:spcPct val="90000"/>
              </a:lnSpc>
              <a:spcBef>
                <a:spcPts val="900"/>
              </a:spcBef>
              <a:buClr>
                <a:srgbClr val="000000"/>
              </a:buClr>
              <a:buSzPts val="2500"/>
              <a:buFont typeface="Arial"/>
              <a:buChar char="•"/>
              <a:defRPr sz="2576">
                <a:solidFill>
                  <a:srgbClr val="FFFFFF"/>
                </a:solidFill>
                <a:latin typeface="Arial"/>
                <a:ea typeface="Arial"/>
                <a:cs typeface="Arial"/>
                <a:sym typeface="Arial"/>
              </a:defRPr>
            </a:pPr>
            <a:r>
              <a:t>Brooke wants to increase her business credit and improve her cashflow. She is eager to network with other high net worth earners. </a:t>
            </a:r>
          </a:p>
          <a:p>
            <a:pPr marL="210311" indent="-210311" algn="l" defTabSz="841247">
              <a:lnSpc>
                <a:spcPct val="90000"/>
              </a:lnSpc>
              <a:spcBef>
                <a:spcPts val="900"/>
              </a:spcBef>
              <a:buClr>
                <a:srgbClr val="000000"/>
              </a:buClr>
              <a:buSzPts val="2500"/>
              <a:buFont typeface="Arial"/>
              <a:buChar char="•"/>
              <a:defRPr sz="2576">
                <a:solidFill>
                  <a:srgbClr val="FFFFFF"/>
                </a:solidFill>
                <a:latin typeface="Arial"/>
                <a:ea typeface="Arial"/>
                <a:cs typeface="Arial"/>
                <a:sym typeface="Arial"/>
              </a:defRPr>
            </a:pPr>
            <a:r>
              <a:t>Brooke is interested in this property because she wants build business credit, increase her cash flow, and network with other business owners.</a:t>
            </a:r>
          </a:p>
          <a:p>
            <a:pPr marL="210311" indent="-210311" algn="l" defTabSz="841247">
              <a:lnSpc>
                <a:spcPct val="90000"/>
              </a:lnSpc>
              <a:spcBef>
                <a:spcPts val="900"/>
              </a:spcBef>
              <a:buClr>
                <a:srgbClr val="000000"/>
              </a:buClr>
              <a:buSzPts val="2500"/>
              <a:buFont typeface="Arial"/>
              <a:buChar char="•"/>
              <a:defRPr sz="2576">
                <a:solidFill>
                  <a:srgbClr val="FFFFFF"/>
                </a:solidFill>
                <a:latin typeface="Arial"/>
                <a:ea typeface="Arial"/>
                <a:cs typeface="Arial"/>
                <a:sym typeface="Arial"/>
              </a:defRPr>
            </a:pPr>
            <a:r>
              <a:t>Brooke is concerned about sustaining her cash flow and increasing her working capital.</a:t>
            </a:r>
          </a:p>
          <a:p>
            <a:pPr marL="210311" indent="-210311" algn="l" defTabSz="841247">
              <a:lnSpc>
                <a:spcPct val="90000"/>
              </a:lnSpc>
              <a:spcBef>
                <a:spcPts val="900"/>
              </a:spcBef>
              <a:buClr>
                <a:srgbClr val="000000"/>
              </a:buClr>
              <a:buSzPts val="2500"/>
              <a:buFont typeface="Arial"/>
              <a:buChar char="•"/>
              <a:defRPr sz="2576">
                <a:solidFill>
                  <a:srgbClr val="FFFFFF"/>
                </a:solidFill>
                <a:latin typeface="Arial"/>
                <a:ea typeface="Arial"/>
                <a:cs typeface="Arial"/>
                <a:sym typeface="Arial"/>
              </a:defRPr>
            </a:pPr>
            <a:r>
              <a:t>Brooke values financial freedom and utilizing the right credit tools to expand her business.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199" name="FSBO (1200 DPI).png" descr="FSBO (1200 DPI).png"/>
          <p:cNvPicPr>
            <a:picLocks noChangeAspect="1"/>
          </p:cNvPicPr>
          <p:nvPr/>
        </p:nvPicPr>
        <p:blipFill>
          <a:blip r:embed="rId2">
            <a:extLst/>
          </a:blip>
          <a:stretch>
            <a:fillRect/>
          </a:stretch>
        </p:blipFill>
        <p:spPr>
          <a:xfrm>
            <a:off x="11175568" y="8964724"/>
            <a:ext cx="1381450" cy="385994"/>
          </a:xfrm>
          <a:prstGeom prst="rect">
            <a:avLst/>
          </a:prstGeom>
          <a:ln w="12700">
            <a:miter lim="400000"/>
          </a:ln>
        </p:spPr>
      </p:pic>
      <p:sp>
        <p:nvSpPr>
          <p:cNvPr id="200" name="Meet Mia, the second stager"/>
          <p:cNvSpPr txBox="1"/>
          <p:nvPr>
            <p:ph type="ctrTitle"/>
          </p:nvPr>
        </p:nvSpPr>
        <p:spPr>
          <a:xfrm>
            <a:off x="1026512" y="98942"/>
            <a:ext cx="10951776" cy="1282701"/>
          </a:xfrm>
          <a:prstGeom prst="rect">
            <a:avLst/>
          </a:prstGeom>
        </p:spPr>
        <p:txBody>
          <a:bodyPr anchor="ctr"/>
          <a:lstStyle>
            <a:lvl1pPr>
              <a:defRPr sz="3000">
                <a:solidFill>
                  <a:srgbClr val="FFFFFF"/>
                </a:solidFill>
              </a:defRPr>
            </a:lvl1pPr>
          </a:lstStyle>
          <a:p>
            <a:pPr/>
            <a:r>
              <a:t>Meet Mia, the second stager</a:t>
            </a:r>
          </a:p>
        </p:txBody>
      </p:sp>
      <p:pic>
        <p:nvPicPr>
          <p:cNvPr id="201" name="Image" descr="Image"/>
          <p:cNvPicPr>
            <a:picLocks noChangeAspect="1"/>
          </p:cNvPicPr>
          <p:nvPr/>
        </p:nvPicPr>
        <p:blipFill>
          <a:blip r:embed="rId3">
            <a:extLst/>
          </a:blip>
          <a:stretch>
            <a:fillRect/>
          </a:stretch>
        </p:blipFill>
        <p:spPr>
          <a:xfrm>
            <a:off x="1066787" y="1247130"/>
            <a:ext cx="2551086" cy="2551086"/>
          </a:xfrm>
          <a:prstGeom prst="rect">
            <a:avLst/>
          </a:prstGeom>
          <a:ln w="12700">
            <a:miter lim="400000"/>
          </a:ln>
        </p:spPr>
      </p:pic>
      <p:sp>
        <p:nvSpPr>
          <p:cNvPr id="202" name="Gina is 54, married with three teenager, and lives in Bowie, Maryland with an annual household income of $243K.  She retired early and started her company in workforce planning.…"/>
          <p:cNvSpPr txBox="1"/>
          <p:nvPr>
            <p:ph type="subTitle" idx="1"/>
          </p:nvPr>
        </p:nvSpPr>
        <p:spPr>
          <a:xfrm>
            <a:off x="1044538" y="3965146"/>
            <a:ext cx="10915724" cy="5134314"/>
          </a:xfrm>
          <a:prstGeom prst="rect">
            <a:avLst/>
          </a:prstGeom>
        </p:spPr>
        <p:txBody>
          <a:bodyPr lIns="45699" tIns="45699" rIns="45699" bIns="45699"/>
          <a:lstStyle/>
          <a:p>
            <a:pPr marL="214884" indent="-214884" algn="l" defTabSz="859536">
              <a:lnSpc>
                <a:spcPct val="90000"/>
              </a:lnSpc>
              <a:spcBef>
                <a:spcPts val="900"/>
              </a:spcBef>
              <a:buClr>
                <a:srgbClr val="000000"/>
              </a:buClr>
              <a:buSzPts val="2600"/>
              <a:buFont typeface="Arial"/>
              <a:buChar char="•"/>
              <a:defRPr sz="2632">
                <a:solidFill>
                  <a:srgbClr val="FFFFFF"/>
                </a:solidFill>
                <a:latin typeface="Arial"/>
                <a:ea typeface="Arial"/>
                <a:cs typeface="Arial"/>
                <a:sym typeface="Arial"/>
              </a:defRPr>
            </a:pPr>
            <a:r>
              <a:t>Gina is 54, married with three teenager, and lives in Bowie, Maryland with an annual household income of $243K.  She retired early and started her company in workforce planning.</a:t>
            </a:r>
          </a:p>
          <a:p>
            <a:pPr marL="214884" indent="-214884" algn="l" defTabSz="859536">
              <a:lnSpc>
                <a:spcPct val="90000"/>
              </a:lnSpc>
              <a:spcBef>
                <a:spcPts val="900"/>
              </a:spcBef>
              <a:buClr>
                <a:srgbClr val="000000"/>
              </a:buClr>
              <a:buSzPts val="2600"/>
              <a:buFont typeface="Arial"/>
              <a:buChar char="•"/>
              <a:defRPr sz="2632">
                <a:solidFill>
                  <a:srgbClr val="FFFFFF"/>
                </a:solidFill>
                <a:latin typeface="Arial"/>
                <a:ea typeface="Arial"/>
                <a:cs typeface="Arial"/>
                <a:sym typeface="Arial"/>
              </a:defRPr>
            </a:pPr>
            <a:r>
              <a:t>Gina’s company had an annual revenue of $963K in 2024.</a:t>
            </a:r>
          </a:p>
          <a:p>
            <a:pPr marL="214884" indent="-214884" algn="l" defTabSz="859536">
              <a:lnSpc>
                <a:spcPct val="90000"/>
              </a:lnSpc>
              <a:spcBef>
                <a:spcPts val="900"/>
              </a:spcBef>
              <a:buClr>
                <a:srgbClr val="000000"/>
              </a:buClr>
              <a:buSzPts val="2600"/>
              <a:buFont typeface="Arial"/>
              <a:buChar char="•"/>
              <a:defRPr sz="2632">
                <a:solidFill>
                  <a:srgbClr val="FFFFFF"/>
                </a:solidFill>
                <a:latin typeface="Arial"/>
                <a:ea typeface="Arial"/>
                <a:cs typeface="Arial"/>
                <a:sym typeface="Arial"/>
              </a:defRPr>
            </a:pPr>
            <a:r>
              <a:t>Gina wants to learn about business credit for her new company after retiring early. She is eager to increase her business financial knowledge. </a:t>
            </a:r>
          </a:p>
          <a:p>
            <a:pPr marL="214884" indent="-214884" algn="l" defTabSz="859536">
              <a:lnSpc>
                <a:spcPct val="90000"/>
              </a:lnSpc>
              <a:spcBef>
                <a:spcPts val="900"/>
              </a:spcBef>
              <a:buClr>
                <a:srgbClr val="000000"/>
              </a:buClr>
              <a:buSzPts val="2600"/>
              <a:buFont typeface="Arial"/>
              <a:buChar char="•"/>
              <a:defRPr sz="2632">
                <a:solidFill>
                  <a:srgbClr val="FFFFFF"/>
                </a:solidFill>
                <a:latin typeface="Arial"/>
                <a:ea typeface="Arial"/>
                <a:cs typeface="Arial"/>
                <a:sym typeface="Arial"/>
              </a:defRPr>
            </a:pPr>
            <a:r>
              <a:t>Gina is interested in this property because she wants build business credit, increase her cash flow, and network with other business owners.</a:t>
            </a:r>
          </a:p>
          <a:p>
            <a:pPr marL="214884" indent="-214884" algn="l" defTabSz="859536">
              <a:lnSpc>
                <a:spcPct val="90000"/>
              </a:lnSpc>
              <a:spcBef>
                <a:spcPts val="900"/>
              </a:spcBef>
              <a:buClr>
                <a:srgbClr val="000000"/>
              </a:buClr>
              <a:buSzPts val="2600"/>
              <a:buFont typeface="Arial"/>
              <a:buChar char="•"/>
              <a:defRPr sz="2632">
                <a:solidFill>
                  <a:srgbClr val="FFFFFF"/>
                </a:solidFill>
                <a:latin typeface="Arial"/>
                <a:ea typeface="Arial"/>
                <a:cs typeface="Arial"/>
                <a:sym typeface="Arial"/>
              </a:defRPr>
            </a:pPr>
            <a:r>
              <a:t>Gina is concerned about securing capital for growth and expansion.</a:t>
            </a:r>
          </a:p>
          <a:p>
            <a:pPr marL="214884" indent="-214884" algn="l" defTabSz="859536">
              <a:lnSpc>
                <a:spcPct val="90000"/>
              </a:lnSpc>
              <a:spcBef>
                <a:spcPts val="900"/>
              </a:spcBef>
              <a:buClr>
                <a:srgbClr val="000000"/>
              </a:buClr>
              <a:buSzPts val="2600"/>
              <a:buFont typeface="Arial"/>
              <a:buChar char="•"/>
              <a:defRPr sz="2632">
                <a:solidFill>
                  <a:srgbClr val="FFFFFF"/>
                </a:solidFill>
                <a:latin typeface="Arial"/>
                <a:ea typeface="Arial"/>
                <a:cs typeface="Arial"/>
                <a:sym typeface="Arial"/>
              </a:defRPr>
            </a:pPr>
            <a:r>
              <a:t>Gina values hardworking and learning as much as she can about the financial education in credit building.</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204" name="FSBO (1200 DPI).png" descr="FSBO (1200 DPI).png"/>
          <p:cNvPicPr>
            <a:picLocks noChangeAspect="1"/>
          </p:cNvPicPr>
          <p:nvPr/>
        </p:nvPicPr>
        <p:blipFill>
          <a:blip r:embed="rId2">
            <a:extLst/>
          </a:blip>
          <a:stretch>
            <a:fillRect/>
          </a:stretch>
        </p:blipFill>
        <p:spPr>
          <a:xfrm>
            <a:off x="11175568" y="8964724"/>
            <a:ext cx="1381450" cy="385994"/>
          </a:xfrm>
          <a:prstGeom prst="rect">
            <a:avLst/>
          </a:prstGeom>
          <a:ln w="12700">
            <a:miter lim="400000"/>
          </a:ln>
        </p:spPr>
      </p:pic>
      <p:sp>
        <p:nvSpPr>
          <p:cNvPr id="205" name="Digital and media presence"/>
          <p:cNvSpPr txBox="1"/>
          <p:nvPr>
            <p:ph type="ctrTitle"/>
          </p:nvPr>
        </p:nvSpPr>
        <p:spPr>
          <a:xfrm>
            <a:off x="1026512" y="98942"/>
            <a:ext cx="10951776" cy="1282701"/>
          </a:xfrm>
          <a:prstGeom prst="rect">
            <a:avLst/>
          </a:prstGeom>
        </p:spPr>
        <p:txBody>
          <a:bodyPr anchor="ctr"/>
          <a:lstStyle>
            <a:lvl1pPr>
              <a:defRPr sz="3000">
                <a:solidFill>
                  <a:srgbClr val="FFFFFF"/>
                </a:solidFill>
              </a:defRPr>
            </a:lvl1pPr>
          </a:lstStyle>
          <a:p>
            <a:pPr/>
            <a:r>
              <a:t>Digital and media presence</a:t>
            </a:r>
          </a:p>
        </p:txBody>
      </p:sp>
      <p:pic>
        <p:nvPicPr>
          <p:cNvPr id="206" name="SBCSBC Commercial 1.mp4" descr="SBCSBC Commercial 1.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478476" y="2050842"/>
            <a:ext cx="10047848" cy="565191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3759" fill="hold"/>
                                        <p:tgtEl>
                                          <p:spTgt spid="20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06"/>
                </p:tgtEl>
              </p:cMediaNode>
            </p:video>
            <p:seq concurrent="1" prevAc="none" nextAc="seek">
              <p:cTn id="8" evtFilter="cancelBubble" nodeType="interactiveSeq" restart="whenNotActive" fill="hold">
                <p:stCondLst>
                  <p:cond delay="0" evt="onClick">
                    <p:tgtEl>
                      <p:spTgt spid="206"/>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06"/>
                                        </p:tgtEl>
                                      </p:cBhvr>
                                    </p:cmd>
                                  </p:childTnLst>
                                </p:cTn>
                              </p:par>
                            </p:childTnLst>
                          </p:cTn>
                        </p:par>
                      </p:childTnLst>
                    </p:cTn>
                  </p:par>
                </p:childTnLst>
              </p:cTn>
              <p:nextCondLst>
                <p:cond delay="0" evt="onClick">
                  <p:tgtEl>
                    <p:spTgt spid="20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208" name="FSBO (1200 DPI).png" descr="FSBO (1200 DPI).png"/>
          <p:cNvPicPr>
            <a:picLocks noChangeAspect="1"/>
          </p:cNvPicPr>
          <p:nvPr/>
        </p:nvPicPr>
        <p:blipFill>
          <a:blip r:embed="rId2">
            <a:extLst/>
          </a:blip>
          <a:stretch>
            <a:fillRect/>
          </a:stretch>
        </p:blipFill>
        <p:spPr>
          <a:xfrm>
            <a:off x="11175568" y="8964724"/>
            <a:ext cx="1381450" cy="385994"/>
          </a:xfrm>
          <a:prstGeom prst="rect">
            <a:avLst/>
          </a:prstGeom>
          <a:ln w="12700">
            <a:miter lim="400000"/>
          </a:ln>
        </p:spPr>
      </p:pic>
      <p:sp>
        <p:nvSpPr>
          <p:cNvPr id="209" name="Digital presence"/>
          <p:cNvSpPr txBox="1"/>
          <p:nvPr>
            <p:ph type="ctrTitle"/>
          </p:nvPr>
        </p:nvSpPr>
        <p:spPr>
          <a:xfrm>
            <a:off x="1026512" y="98942"/>
            <a:ext cx="10951776" cy="1282701"/>
          </a:xfrm>
          <a:prstGeom prst="rect">
            <a:avLst/>
          </a:prstGeom>
        </p:spPr>
        <p:txBody>
          <a:bodyPr anchor="ctr"/>
          <a:lstStyle>
            <a:lvl1pPr>
              <a:defRPr sz="3000">
                <a:solidFill>
                  <a:srgbClr val="FFFFFF"/>
                </a:solidFill>
              </a:defRPr>
            </a:lvl1pPr>
          </a:lstStyle>
          <a:p>
            <a:pPr/>
            <a:r>
              <a:t>Digital presence</a:t>
            </a:r>
          </a:p>
        </p:txBody>
      </p:sp>
      <p:sp>
        <p:nvSpPr>
          <p:cNvPr id="210" name="Social media followers are combined of 21,000+…"/>
          <p:cNvSpPr txBox="1"/>
          <p:nvPr>
            <p:ph type="subTitle" sz="half" idx="1"/>
          </p:nvPr>
        </p:nvSpPr>
        <p:spPr>
          <a:xfrm>
            <a:off x="838200" y="1825625"/>
            <a:ext cx="10515600" cy="4351338"/>
          </a:xfrm>
          <a:prstGeom prst="rect">
            <a:avLst/>
          </a:prstGeom>
        </p:spPr>
        <p:txBody>
          <a:bodyPr lIns="45699" tIns="45699" rIns="45699" bIns="45699"/>
          <a:lstStyle/>
          <a:p>
            <a:pPr marL="228600" indent="-228600" algn="l" defTabSz="914400">
              <a:lnSpc>
                <a:spcPct val="90000"/>
              </a:lnSpc>
              <a:buClr>
                <a:srgbClr val="000000"/>
              </a:buClr>
              <a:buSzPts val="2800"/>
              <a:buFont typeface="Arial"/>
              <a:buChar char="•"/>
              <a:defRPr sz="2800">
                <a:solidFill>
                  <a:srgbClr val="FFFFFF"/>
                </a:solidFill>
                <a:latin typeface="Arial"/>
                <a:ea typeface="Arial"/>
                <a:cs typeface="Arial"/>
                <a:sym typeface="Arial"/>
              </a:defRPr>
            </a:pPr>
            <a:r>
              <a:t>Social media followers are combined of 21,000+  </a:t>
            </a:r>
          </a:p>
          <a:p>
            <a:pPr marL="228600" indent="-228600" algn="l" defTabSz="914400">
              <a:lnSpc>
                <a:spcPct val="90000"/>
              </a:lnSpc>
              <a:spcBef>
                <a:spcPts val="1000"/>
              </a:spcBef>
              <a:buClr>
                <a:srgbClr val="000000"/>
              </a:buClr>
              <a:buSzPts val="2800"/>
              <a:buFont typeface="Arial"/>
              <a:buChar char="•"/>
              <a:defRPr sz="2800">
                <a:solidFill>
                  <a:srgbClr val="FFFFFF"/>
                </a:solidFill>
                <a:latin typeface="Arial"/>
                <a:ea typeface="Arial"/>
                <a:cs typeface="Arial"/>
                <a:sym typeface="Arial"/>
              </a:defRPr>
            </a:pPr>
            <a:r>
              <a:t>Database size of 54,000+ with focus on Goldman Sachs 10,000 Small Businesses and Business Accelerator throughout U.S.</a:t>
            </a:r>
          </a:p>
          <a:p>
            <a:pPr marL="228600" indent="-228600" algn="l" defTabSz="914400">
              <a:lnSpc>
                <a:spcPct val="90000"/>
              </a:lnSpc>
              <a:spcBef>
                <a:spcPts val="1000"/>
              </a:spcBef>
              <a:buClr>
                <a:srgbClr val="000000"/>
              </a:buClr>
              <a:buSzPts val="2800"/>
              <a:buFont typeface="Arial"/>
              <a:buChar char="•"/>
              <a:defRPr sz="2800">
                <a:solidFill>
                  <a:srgbClr val="FFFFFF"/>
                </a:solidFill>
                <a:latin typeface="Arial"/>
                <a:ea typeface="Arial"/>
                <a:cs typeface="Arial"/>
                <a:sym typeface="Arial"/>
              </a:defRPr>
            </a:pPr>
            <a:r>
              <a:t>Web traffic stats 11859</a:t>
            </a:r>
          </a:p>
          <a:p>
            <a:pPr marL="228600" indent="-228600" algn="l" defTabSz="914400">
              <a:lnSpc>
                <a:spcPct val="90000"/>
              </a:lnSpc>
              <a:spcBef>
                <a:spcPts val="1000"/>
              </a:spcBef>
              <a:buClr>
                <a:srgbClr val="000000"/>
              </a:buClr>
              <a:buSzPts val="2800"/>
              <a:buFont typeface="Arial"/>
              <a:buChar char="•"/>
              <a:defRPr sz="2800">
                <a:solidFill>
                  <a:srgbClr val="FFFFFF"/>
                </a:solidFill>
                <a:latin typeface="Arial"/>
                <a:ea typeface="Arial"/>
                <a:cs typeface="Arial"/>
                <a:sym typeface="Arial"/>
              </a:defRPr>
            </a:pPr>
            <a:r>
              <a:t>Roku Ad Manager Commercial Campaign stats of 164,900 impressions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212" name="FSBO (1200 DPI).png" descr="FSBO (1200 DPI).png"/>
          <p:cNvPicPr>
            <a:picLocks noChangeAspect="1"/>
          </p:cNvPicPr>
          <p:nvPr/>
        </p:nvPicPr>
        <p:blipFill>
          <a:blip r:embed="rId2">
            <a:extLst/>
          </a:blip>
          <a:stretch>
            <a:fillRect/>
          </a:stretch>
        </p:blipFill>
        <p:spPr>
          <a:xfrm>
            <a:off x="11175568" y="8964724"/>
            <a:ext cx="1381450" cy="385994"/>
          </a:xfrm>
          <a:prstGeom prst="rect">
            <a:avLst/>
          </a:prstGeom>
          <a:ln w="12700">
            <a:miter lim="400000"/>
          </a:ln>
        </p:spPr>
      </p:pic>
      <p:sp>
        <p:nvSpPr>
          <p:cNvPr id="213" name="Organic media"/>
          <p:cNvSpPr txBox="1"/>
          <p:nvPr>
            <p:ph type="ctrTitle"/>
          </p:nvPr>
        </p:nvSpPr>
        <p:spPr>
          <a:xfrm>
            <a:off x="1026512" y="98942"/>
            <a:ext cx="10951776" cy="1282701"/>
          </a:xfrm>
          <a:prstGeom prst="rect">
            <a:avLst/>
          </a:prstGeom>
        </p:spPr>
        <p:txBody>
          <a:bodyPr anchor="ctr"/>
          <a:lstStyle>
            <a:lvl1pPr>
              <a:defRPr sz="3000">
                <a:solidFill>
                  <a:srgbClr val="FFFFFF"/>
                </a:solidFill>
              </a:defRPr>
            </a:lvl1pPr>
          </a:lstStyle>
          <a:p>
            <a:pPr/>
            <a:r>
              <a:t>Organic media</a:t>
            </a:r>
          </a:p>
        </p:txBody>
      </p:sp>
      <p:sp>
        <p:nvSpPr>
          <p:cNvPr id="214" name="Where you appear…"/>
          <p:cNvSpPr txBox="1"/>
          <p:nvPr>
            <p:ph type="subTitle" sz="half" idx="1"/>
          </p:nvPr>
        </p:nvSpPr>
        <p:spPr>
          <a:xfrm>
            <a:off x="1244600" y="1290784"/>
            <a:ext cx="10515600" cy="4351339"/>
          </a:xfrm>
          <a:prstGeom prst="rect">
            <a:avLst/>
          </a:prstGeom>
        </p:spPr>
        <p:txBody>
          <a:bodyPr lIns="45699" tIns="45699" rIns="45699" bIns="45699"/>
          <a:lstStyle/>
          <a:p>
            <a:pPr marL="228600" indent="-228600" algn="l" defTabSz="914400">
              <a:lnSpc>
                <a:spcPct val="90000"/>
              </a:lnSpc>
              <a:spcBef>
                <a:spcPts val="1000"/>
              </a:spcBef>
              <a:buClr>
                <a:srgbClr val="000000"/>
              </a:buClr>
              <a:buSzPts val="2800"/>
              <a:buFont typeface="Arial"/>
              <a:buChar char="•"/>
              <a:defRPr sz="2800">
                <a:solidFill>
                  <a:srgbClr val="FFFFFF"/>
                </a:solidFill>
                <a:latin typeface="Arial"/>
                <a:ea typeface="Arial"/>
                <a:cs typeface="Arial"/>
                <a:sym typeface="Arial"/>
              </a:defRPr>
            </a:pPr>
            <a:r>
              <a:t>Where you appear</a:t>
            </a:r>
          </a:p>
          <a:p>
            <a:pPr lvl="1" marL="775607" indent="-204107" algn="l" defTabSz="914400">
              <a:lnSpc>
                <a:spcPct val="90000"/>
              </a:lnSpc>
              <a:spcBef>
                <a:spcPts val="1000"/>
              </a:spcBef>
              <a:buClr>
                <a:srgbClr val="000000"/>
              </a:buClr>
              <a:buSzPts val="2500"/>
              <a:buFont typeface="Arial"/>
              <a:buChar char="•"/>
              <a:defRPr sz="2500">
                <a:solidFill>
                  <a:srgbClr val="FFFFFF"/>
                </a:solidFill>
                <a:latin typeface="Arial"/>
                <a:ea typeface="Arial"/>
                <a:cs typeface="Arial"/>
                <a:sym typeface="Arial"/>
              </a:defRPr>
            </a:pPr>
            <a:r>
              <a:rPr>
                <a:uFill>
                  <a:solidFill>
                    <a:srgbClr val="0563C1"/>
                  </a:solidFill>
                </a:uFill>
              </a:rPr>
              <a:t>Marquis Who’s Who Top Business Spotlight w/ S.E. Day of FSBO </a:t>
            </a:r>
          </a:p>
          <a:p>
            <a:pPr lvl="1" marL="775607" indent="-204107" algn="l" defTabSz="12700">
              <a:buClr>
                <a:srgbClr val="000000"/>
              </a:buClr>
              <a:buSzPts val="2500"/>
              <a:buFont typeface="Arial"/>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500">
                <a:solidFill>
                  <a:srgbClr val="FFFFFF"/>
                </a:solidFill>
                <a:latin typeface="Arial"/>
                <a:ea typeface="Arial"/>
                <a:cs typeface="Arial"/>
                <a:sym typeface="Arial"/>
              </a:defRPr>
            </a:pPr>
            <a:r>
              <a:rPr>
                <a:uFill>
                  <a:solidFill>
                    <a:srgbClr val="0563C1"/>
                  </a:solidFill>
                </a:uFill>
              </a:rPr>
              <a:t>Close Up Talk Radio Interview w/ S.E. Day of FSBO</a:t>
            </a:r>
          </a:p>
          <a:p>
            <a:pPr lvl="1" marL="775607" indent="-204107" algn="l" defTabSz="12700">
              <a:buClr>
                <a:srgbClr val="000000"/>
              </a:buClr>
              <a:buSzPts val="2500"/>
              <a:buFont typeface="Arial"/>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500">
                <a:solidFill>
                  <a:srgbClr val="FFFFFF"/>
                </a:solidFill>
                <a:latin typeface="Arial"/>
                <a:ea typeface="Arial"/>
                <a:cs typeface="Arial"/>
                <a:sym typeface="Arial"/>
              </a:defRPr>
            </a:pPr>
            <a:r>
              <a:rPr>
                <a:uFill>
                  <a:solidFill>
                    <a:srgbClr val="0563C1"/>
                  </a:solidFill>
                </a:uFill>
              </a:rPr>
              <a:t>CEOCFO Magazine Interview w/ S.E. Day of FSBO</a:t>
            </a:r>
            <a:endParaRPr>
              <a:uFill>
                <a:solidFill>
                  <a:srgbClr val="0563C1"/>
                </a:solidFill>
              </a:uFill>
            </a:endParaRPr>
          </a:p>
          <a:p>
            <a:pPr lvl="1" marL="775607" indent="-204107" algn="l" defTabSz="12700">
              <a:buClr>
                <a:srgbClr val="000000"/>
              </a:buClr>
              <a:buSzPts val="2500"/>
              <a:buFont typeface="Arial"/>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500">
                <a:solidFill>
                  <a:srgbClr val="FFFFFF"/>
                </a:solidFill>
                <a:latin typeface="Arial"/>
                <a:ea typeface="Arial"/>
                <a:cs typeface="Arial"/>
                <a:sym typeface="Arial"/>
              </a:defRPr>
            </a:pPr>
            <a:r>
              <a:rPr>
                <a:uFill>
                  <a:solidFill>
                    <a:srgbClr val="0563C1"/>
                  </a:solidFill>
                </a:uFill>
              </a:rPr>
              <a:t>Bestselling Author Sandy Day Unveils Groundbreaking How-To Guide</a:t>
            </a:r>
          </a:p>
        </p:txBody>
      </p:sp>
      <p:pic>
        <p:nvPicPr>
          <p:cNvPr id="215" name="IMG_1423.png" descr="IMG_1423.png"/>
          <p:cNvPicPr>
            <a:picLocks noChangeAspect="1"/>
          </p:cNvPicPr>
          <p:nvPr/>
        </p:nvPicPr>
        <p:blipFill>
          <a:blip r:embed="rId3">
            <a:extLst/>
          </a:blip>
          <a:stretch>
            <a:fillRect/>
          </a:stretch>
        </p:blipFill>
        <p:spPr>
          <a:xfrm>
            <a:off x="605722" y="3917208"/>
            <a:ext cx="3594363" cy="2695773"/>
          </a:xfrm>
          <a:prstGeom prst="rect">
            <a:avLst/>
          </a:prstGeom>
          <a:ln w="12700">
            <a:miter lim="400000"/>
          </a:ln>
        </p:spPr>
      </p:pic>
      <p:pic>
        <p:nvPicPr>
          <p:cNvPr id="216" name="IMG_1424.png" descr="IMG_1424.png"/>
          <p:cNvPicPr>
            <a:picLocks noChangeAspect="1"/>
          </p:cNvPicPr>
          <p:nvPr/>
        </p:nvPicPr>
        <p:blipFill>
          <a:blip r:embed="rId4">
            <a:extLst/>
          </a:blip>
          <a:stretch>
            <a:fillRect/>
          </a:stretch>
        </p:blipFill>
        <p:spPr>
          <a:xfrm>
            <a:off x="6808958" y="6928278"/>
            <a:ext cx="3615080" cy="2711310"/>
          </a:xfrm>
          <a:prstGeom prst="rect">
            <a:avLst/>
          </a:prstGeom>
          <a:ln w="12700">
            <a:miter lim="400000"/>
          </a:ln>
        </p:spPr>
      </p:pic>
      <p:pic>
        <p:nvPicPr>
          <p:cNvPr id="217" name="IMG_1425.png" descr="IMG_1425.png"/>
          <p:cNvPicPr>
            <a:picLocks noChangeAspect="1"/>
          </p:cNvPicPr>
          <p:nvPr/>
        </p:nvPicPr>
        <p:blipFill>
          <a:blip r:embed="rId5">
            <a:extLst/>
          </a:blip>
          <a:stretch>
            <a:fillRect/>
          </a:stretch>
        </p:blipFill>
        <p:spPr>
          <a:xfrm>
            <a:off x="8486700" y="3933131"/>
            <a:ext cx="3551903" cy="2663927"/>
          </a:xfrm>
          <a:prstGeom prst="rect">
            <a:avLst/>
          </a:prstGeom>
          <a:ln w="12700">
            <a:miter lim="400000"/>
          </a:ln>
        </p:spPr>
      </p:pic>
      <p:pic>
        <p:nvPicPr>
          <p:cNvPr id="218" name="IMG_1482.png" descr="IMG_1482.png"/>
          <p:cNvPicPr>
            <a:picLocks noChangeAspect="1"/>
          </p:cNvPicPr>
          <p:nvPr/>
        </p:nvPicPr>
        <p:blipFill>
          <a:blip r:embed="rId6">
            <a:extLst/>
          </a:blip>
          <a:stretch>
            <a:fillRect/>
          </a:stretch>
        </p:blipFill>
        <p:spPr>
          <a:xfrm>
            <a:off x="4535669" y="3909302"/>
            <a:ext cx="3615447" cy="2711585"/>
          </a:xfrm>
          <a:prstGeom prst="rect">
            <a:avLst/>
          </a:prstGeom>
          <a:ln w="12700">
            <a:miter lim="400000"/>
          </a:ln>
        </p:spPr>
      </p:pic>
      <p:pic>
        <p:nvPicPr>
          <p:cNvPr id="219" name="IMG_1483.png" descr="IMG_1483.png"/>
          <p:cNvPicPr>
            <a:picLocks noChangeAspect="1"/>
          </p:cNvPicPr>
          <p:nvPr/>
        </p:nvPicPr>
        <p:blipFill>
          <a:blip r:embed="rId7">
            <a:extLst/>
          </a:blip>
          <a:stretch>
            <a:fillRect/>
          </a:stretch>
        </p:blipFill>
        <p:spPr>
          <a:xfrm>
            <a:off x="2770773" y="6935388"/>
            <a:ext cx="3596120" cy="269709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221" name="FSBO (1200 DPI).png" descr="FSBO (1200 DPI).png"/>
          <p:cNvPicPr>
            <a:picLocks noChangeAspect="1"/>
          </p:cNvPicPr>
          <p:nvPr/>
        </p:nvPicPr>
        <p:blipFill>
          <a:blip r:embed="rId2">
            <a:extLst/>
          </a:blip>
          <a:stretch>
            <a:fillRect/>
          </a:stretch>
        </p:blipFill>
        <p:spPr>
          <a:xfrm>
            <a:off x="11175568" y="8964724"/>
            <a:ext cx="1381450" cy="385994"/>
          </a:xfrm>
          <a:prstGeom prst="rect">
            <a:avLst/>
          </a:prstGeom>
          <a:ln w="12700">
            <a:miter lim="400000"/>
          </a:ln>
        </p:spPr>
      </p:pic>
      <p:sp>
        <p:nvSpPr>
          <p:cNvPr id="222" name="Media partnerships"/>
          <p:cNvSpPr txBox="1"/>
          <p:nvPr>
            <p:ph type="ctrTitle"/>
          </p:nvPr>
        </p:nvSpPr>
        <p:spPr>
          <a:xfrm>
            <a:off x="1026512" y="98942"/>
            <a:ext cx="10951776" cy="1282701"/>
          </a:xfrm>
          <a:prstGeom prst="rect">
            <a:avLst/>
          </a:prstGeom>
        </p:spPr>
        <p:txBody>
          <a:bodyPr anchor="ctr"/>
          <a:lstStyle>
            <a:lvl1pPr>
              <a:defRPr sz="3000">
                <a:solidFill>
                  <a:srgbClr val="FFFFFF"/>
                </a:solidFill>
              </a:defRPr>
            </a:lvl1pPr>
          </a:lstStyle>
          <a:p>
            <a:pPr/>
            <a:r>
              <a:t>Media partnerships</a:t>
            </a:r>
          </a:p>
        </p:txBody>
      </p:sp>
      <p:sp>
        <p:nvSpPr>
          <p:cNvPr id="223" name="Nationally, we partner with Close Up Television.…"/>
          <p:cNvSpPr txBox="1"/>
          <p:nvPr>
            <p:ph type="subTitle" sz="half" idx="1"/>
          </p:nvPr>
        </p:nvSpPr>
        <p:spPr>
          <a:xfrm>
            <a:off x="1244600" y="1850825"/>
            <a:ext cx="10515600" cy="4351339"/>
          </a:xfrm>
          <a:prstGeom prst="rect">
            <a:avLst/>
          </a:prstGeom>
        </p:spPr>
        <p:txBody>
          <a:bodyPr lIns="45699" tIns="45699" rIns="45699" bIns="45699"/>
          <a:lstStyle/>
          <a:p>
            <a:pPr marL="228600" indent="-228600" algn="l" defTabSz="914400">
              <a:lnSpc>
                <a:spcPct val="90000"/>
              </a:lnSpc>
              <a:buClr>
                <a:srgbClr val="000000"/>
              </a:buClr>
              <a:buSzPts val="2800"/>
              <a:buFont typeface="Arial"/>
              <a:buChar char="•"/>
              <a:defRPr sz="2800">
                <a:solidFill>
                  <a:srgbClr val="FFFFFF"/>
                </a:solidFill>
                <a:latin typeface="Arial"/>
                <a:ea typeface="Arial"/>
                <a:cs typeface="Arial"/>
                <a:sym typeface="Arial"/>
              </a:defRPr>
            </a:pPr>
            <a:r>
              <a:t>Nationally, we partner with Close Up Television. </a:t>
            </a:r>
          </a:p>
          <a:p>
            <a:pPr lvl="1" marL="800100" indent="-228600" algn="l" defTabSz="914400">
              <a:lnSpc>
                <a:spcPct val="90000"/>
              </a:lnSpc>
              <a:spcBef>
                <a:spcPts val="1000"/>
              </a:spcBef>
              <a:buClr>
                <a:srgbClr val="000000"/>
              </a:buClr>
              <a:buSzPts val="2800"/>
              <a:buFont typeface="Arial"/>
              <a:buChar char="•"/>
              <a:defRPr sz="2800">
                <a:solidFill>
                  <a:srgbClr val="FFFFFF"/>
                </a:solidFill>
                <a:latin typeface="Arial"/>
                <a:ea typeface="Arial"/>
                <a:cs typeface="Arial"/>
                <a:sym typeface="Arial"/>
              </a:defRPr>
            </a:pPr>
            <a:r>
              <a:t>Total organic media traffic and viewership is 150 Million, comprised of businesses, industry professionals, and the general public.</a:t>
            </a:r>
          </a:p>
          <a:p>
            <a:pPr lvl="1" marL="800100" indent="-228600" algn="l" defTabSz="914400">
              <a:lnSpc>
                <a:spcPct val="90000"/>
              </a:lnSpc>
              <a:spcBef>
                <a:spcPts val="1000"/>
              </a:spcBef>
              <a:buClr>
                <a:srgbClr val="000000"/>
              </a:buClr>
              <a:buSzPts val="2800"/>
              <a:buFont typeface="Arial"/>
              <a:buChar char="•"/>
              <a:defRPr sz="2800">
                <a:solidFill>
                  <a:srgbClr val="FFFFFF"/>
                </a:solidFill>
                <a:latin typeface="Arial"/>
                <a:ea typeface="Arial"/>
                <a:cs typeface="Arial"/>
                <a:sym typeface="Arial"/>
              </a:defRPr>
            </a:pPr>
          </a:p>
          <a:p>
            <a:pPr lvl="1" marL="800100" indent="-228600" algn="l" defTabSz="914400">
              <a:lnSpc>
                <a:spcPct val="90000"/>
              </a:lnSpc>
              <a:spcBef>
                <a:spcPts val="1000"/>
              </a:spcBef>
              <a:buClr>
                <a:srgbClr val="000000"/>
              </a:buClr>
              <a:buSzPts val="2800"/>
              <a:buFont typeface="Arial"/>
              <a:buChar char="•"/>
              <a:defRPr sz="2800">
                <a:solidFill>
                  <a:srgbClr val="FFFFFF"/>
                </a:solidFill>
                <a:latin typeface="Arial"/>
                <a:ea typeface="Arial"/>
                <a:cs typeface="Arial"/>
                <a:sym typeface="Arial"/>
              </a:defRPr>
            </a:pPr>
            <a:r>
              <a:rPr>
                <a:uFill>
                  <a:solidFill>
                    <a:srgbClr val="0563C1"/>
                  </a:solidFill>
                </a:uFill>
              </a:rPr>
              <a:t>Distribution Report</a:t>
            </a:r>
          </a:p>
        </p:txBody>
      </p:sp>
      <p:pic>
        <p:nvPicPr>
          <p:cNvPr id="224" name="IMG_1426.png" descr="IMG_1426.png"/>
          <p:cNvPicPr>
            <a:picLocks noChangeAspect="1"/>
          </p:cNvPicPr>
          <p:nvPr/>
        </p:nvPicPr>
        <p:blipFill>
          <a:blip r:embed="rId3">
            <a:extLst/>
          </a:blip>
          <a:stretch>
            <a:fillRect/>
          </a:stretch>
        </p:blipFill>
        <p:spPr>
          <a:xfrm>
            <a:off x="1979645" y="4693899"/>
            <a:ext cx="6437173" cy="482788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226" name="FSBO (1200 DPI).png" descr="FSBO (1200 DPI).png"/>
          <p:cNvPicPr>
            <a:picLocks noChangeAspect="1"/>
          </p:cNvPicPr>
          <p:nvPr/>
        </p:nvPicPr>
        <p:blipFill>
          <a:blip r:embed="rId2">
            <a:extLst/>
          </a:blip>
          <a:stretch>
            <a:fillRect/>
          </a:stretch>
        </p:blipFill>
        <p:spPr>
          <a:xfrm>
            <a:off x="11175568" y="8964724"/>
            <a:ext cx="1381450" cy="385994"/>
          </a:xfrm>
          <a:prstGeom prst="rect">
            <a:avLst/>
          </a:prstGeom>
          <a:ln w="12700">
            <a:miter lim="400000"/>
          </a:ln>
        </p:spPr>
      </p:pic>
      <p:sp>
        <p:nvSpPr>
          <p:cNvPr id="227" name="Everything promotion is customizable"/>
          <p:cNvSpPr txBox="1"/>
          <p:nvPr>
            <p:ph type="ctrTitle"/>
          </p:nvPr>
        </p:nvSpPr>
        <p:spPr>
          <a:xfrm>
            <a:off x="1026512" y="98942"/>
            <a:ext cx="10951776" cy="1282701"/>
          </a:xfrm>
          <a:prstGeom prst="rect">
            <a:avLst/>
          </a:prstGeom>
        </p:spPr>
        <p:txBody>
          <a:bodyPr anchor="ctr"/>
          <a:lstStyle>
            <a:lvl1pPr>
              <a:defRPr sz="3000">
                <a:solidFill>
                  <a:srgbClr val="FFFFFF"/>
                </a:solidFill>
              </a:defRPr>
            </a:lvl1pPr>
          </a:lstStyle>
          <a:p>
            <a:pPr/>
            <a:r>
              <a:t>Everything promotion is customizable</a:t>
            </a:r>
          </a:p>
        </p:txBody>
      </p:sp>
      <p:sp>
        <p:nvSpPr>
          <p:cNvPr id="228" name="We don’t use Gold, Silver, Bronze packages. We build our activations around your desired outcome.…"/>
          <p:cNvSpPr txBox="1"/>
          <p:nvPr>
            <p:ph type="subTitle" idx="1"/>
          </p:nvPr>
        </p:nvSpPr>
        <p:spPr>
          <a:xfrm>
            <a:off x="944513" y="1683873"/>
            <a:ext cx="11115774" cy="5085965"/>
          </a:xfrm>
          <a:prstGeom prst="rect">
            <a:avLst/>
          </a:prstGeom>
        </p:spPr>
        <p:txBody>
          <a:bodyPr lIns="45699" tIns="45699" rIns="45699" bIns="45699"/>
          <a:lstStyle/>
          <a:p>
            <a:pPr algn="l" defTabSz="914400">
              <a:lnSpc>
                <a:spcPct val="90000"/>
              </a:lnSpc>
              <a:buClr>
                <a:srgbClr val="000000"/>
              </a:buClr>
              <a:buFont typeface="Arial"/>
              <a:defRPr sz="2800">
                <a:solidFill>
                  <a:srgbClr val="FFFFFF"/>
                </a:solidFill>
                <a:latin typeface="Arial"/>
                <a:ea typeface="Arial"/>
                <a:cs typeface="Arial"/>
                <a:sym typeface="Arial"/>
              </a:defRPr>
            </a:pPr>
            <a:r>
              <a:t>We don’t use Gold, Silver, Bronze packages. We build our activations around your desired outcome.</a:t>
            </a:r>
          </a:p>
          <a:p>
            <a:pPr algn="l" defTabSz="914400">
              <a:lnSpc>
                <a:spcPct val="90000"/>
              </a:lnSpc>
              <a:spcBef>
                <a:spcPts val="1000"/>
              </a:spcBef>
              <a:buClr>
                <a:srgbClr val="000000"/>
              </a:buClr>
              <a:buFont typeface="Arial"/>
              <a:defRPr sz="2800">
                <a:solidFill>
                  <a:srgbClr val="FFFFFF"/>
                </a:solidFill>
                <a:latin typeface="Arial"/>
                <a:ea typeface="Arial"/>
                <a:cs typeface="Arial"/>
                <a:sym typeface="Arial"/>
              </a:defRPr>
            </a:pPr>
          </a:p>
          <a:p>
            <a:pPr algn="l" defTabSz="914400">
              <a:lnSpc>
                <a:spcPct val="90000"/>
              </a:lnSpc>
              <a:spcBef>
                <a:spcPts val="1000"/>
              </a:spcBef>
              <a:buClr>
                <a:srgbClr val="000000"/>
              </a:buClr>
              <a:buFont typeface="Arial"/>
              <a:defRPr sz="2800">
                <a:solidFill>
                  <a:srgbClr val="FFFFFF"/>
                </a:solidFill>
                <a:latin typeface="Arial"/>
                <a:ea typeface="Arial"/>
                <a:cs typeface="Arial"/>
                <a:sym typeface="Arial"/>
              </a:defRPr>
            </a:pPr>
            <a:r>
              <a:t>We want to learn about your goals, how you measure ROI and what you are trying to achieve.</a:t>
            </a:r>
          </a:p>
          <a:p>
            <a:pPr algn="l" defTabSz="914400">
              <a:lnSpc>
                <a:spcPct val="90000"/>
              </a:lnSpc>
              <a:spcBef>
                <a:spcPts val="1000"/>
              </a:spcBef>
              <a:buClr>
                <a:srgbClr val="000000"/>
              </a:buClr>
              <a:buFont typeface="Arial"/>
              <a:defRPr sz="2800">
                <a:solidFill>
                  <a:srgbClr val="FFFFFF"/>
                </a:solidFill>
                <a:latin typeface="Arial"/>
                <a:ea typeface="Arial"/>
                <a:cs typeface="Arial"/>
                <a:sym typeface="Arial"/>
              </a:defRPr>
            </a:pPr>
          </a:p>
          <a:p>
            <a:pPr algn="l" defTabSz="914400">
              <a:lnSpc>
                <a:spcPct val="90000"/>
              </a:lnSpc>
              <a:spcBef>
                <a:spcPts val="1000"/>
              </a:spcBef>
              <a:buClr>
                <a:srgbClr val="000000"/>
              </a:buClr>
              <a:buFont typeface="Arial"/>
              <a:defRPr sz="2800">
                <a:solidFill>
                  <a:srgbClr val="FFFFFF"/>
                </a:solidFill>
                <a:latin typeface="Arial"/>
                <a:ea typeface="Arial"/>
                <a:cs typeface="Arial"/>
                <a:sym typeface="Arial"/>
              </a:defRPr>
            </a:pPr>
            <a:r>
              <a:t>Once we know that, then we can offer you participation tailored to your needs.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230" name="FSBO (1200 DPI).png" descr="FSBO (1200 DPI).png"/>
          <p:cNvPicPr>
            <a:picLocks noChangeAspect="1"/>
          </p:cNvPicPr>
          <p:nvPr/>
        </p:nvPicPr>
        <p:blipFill>
          <a:blip r:embed="rId2">
            <a:extLst/>
          </a:blip>
          <a:stretch>
            <a:fillRect/>
          </a:stretch>
        </p:blipFill>
        <p:spPr>
          <a:xfrm>
            <a:off x="11175568" y="8964724"/>
            <a:ext cx="1381450" cy="385994"/>
          </a:xfrm>
          <a:prstGeom prst="rect">
            <a:avLst/>
          </a:prstGeom>
          <a:ln w="12700">
            <a:miter lim="400000"/>
          </a:ln>
        </p:spPr>
      </p:pic>
      <p:sp>
        <p:nvSpPr>
          <p:cNvPr id="231" name="We can work together to achieve your goals"/>
          <p:cNvSpPr txBox="1"/>
          <p:nvPr>
            <p:ph type="ctrTitle"/>
          </p:nvPr>
        </p:nvSpPr>
        <p:spPr>
          <a:xfrm>
            <a:off x="1026512" y="98942"/>
            <a:ext cx="10951776" cy="1282701"/>
          </a:xfrm>
          <a:prstGeom prst="rect">
            <a:avLst/>
          </a:prstGeom>
        </p:spPr>
        <p:txBody>
          <a:bodyPr anchor="ctr"/>
          <a:lstStyle>
            <a:lvl1pPr>
              <a:defRPr sz="3000">
                <a:solidFill>
                  <a:srgbClr val="FFFFFF"/>
                </a:solidFill>
              </a:defRPr>
            </a:lvl1pPr>
          </a:lstStyle>
          <a:p>
            <a:pPr/>
            <a:r>
              <a:t>We can work together to achieve your goals</a:t>
            </a:r>
          </a:p>
        </p:txBody>
      </p:sp>
      <p:sp>
        <p:nvSpPr>
          <p:cNvPr id="232" name="Activation Opportunities…"/>
          <p:cNvSpPr txBox="1"/>
          <p:nvPr>
            <p:ph type="subTitle" sz="half" idx="1"/>
          </p:nvPr>
        </p:nvSpPr>
        <p:spPr>
          <a:xfrm>
            <a:off x="1239308" y="1596014"/>
            <a:ext cx="7752653" cy="3475481"/>
          </a:xfrm>
          <a:prstGeom prst="rect">
            <a:avLst/>
          </a:prstGeom>
        </p:spPr>
        <p:txBody>
          <a:bodyPr lIns="45699" tIns="45699" rIns="45699" bIns="45699"/>
          <a:lstStyle/>
          <a:p>
            <a:pPr algn="l" defTabSz="914400">
              <a:lnSpc>
                <a:spcPct val="80000"/>
              </a:lnSpc>
              <a:buClrTx/>
              <a:defRPr b="1" sz="2500">
                <a:solidFill>
                  <a:srgbClr val="FFFFFF"/>
                </a:solidFill>
                <a:latin typeface="Arial"/>
                <a:ea typeface="Arial"/>
                <a:cs typeface="Arial"/>
                <a:sym typeface="Arial"/>
              </a:defRPr>
            </a:pPr>
            <a:r>
              <a:t>Activation Opportunities</a:t>
            </a:r>
          </a:p>
          <a:p>
            <a:pPr marL="282989" indent="-282989" algn="l" defTabSz="914400">
              <a:lnSpc>
                <a:spcPct val="80000"/>
              </a:lnSpc>
              <a:spcBef>
                <a:spcPts val="1000"/>
              </a:spcBef>
              <a:buSzPct val="82000"/>
              <a:buChar char="•"/>
              <a:defRPr sz="2500">
                <a:solidFill>
                  <a:srgbClr val="FFFFFF"/>
                </a:solidFill>
                <a:latin typeface="Arial"/>
                <a:ea typeface="Arial"/>
                <a:cs typeface="Arial"/>
                <a:sym typeface="Arial"/>
              </a:defRPr>
            </a:pPr>
            <a:r>
              <a:t>Presentation/Speaking </a:t>
            </a:r>
          </a:p>
          <a:p>
            <a:pPr marL="282989" indent="-282989" algn="l" defTabSz="914400">
              <a:lnSpc>
                <a:spcPct val="80000"/>
              </a:lnSpc>
              <a:spcBef>
                <a:spcPts val="1000"/>
              </a:spcBef>
              <a:buSzPct val="82000"/>
              <a:buChar char="•"/>
              <a:defRPr sz="2500">
                <a:solidFill>
                  <a:srgbClr val="FFFFFF"/>
                </a:solidFill>
                <a:latin typeface="Arial"/>
                <a:ea typeface="Arial"/>
                <a:cs typeface="Arial"/>
                <a:sym typeface="Arial"/>
              </a:defRPr>
            </a:pPr>
            <a:r>
              <a:t>‘Ask Me Anything’ session </a:t>
            </a:r>
          </a:p>
          <a:p>
            <a:pPr marL="282989" indent="-282989" algn="l" defTabSz="914400">
              <a:lnSpc>
                <a:spcPct val="80000"/>
              </a:lnSpc>
              <a:spcBef>
                <a:spcPts val="1000"/>
              </a:spcBef>
              <a:buSzPct val="82000"/>
              <a:buChar char="•"/>
              <a:defRPr sz="2500">
                <a:solidFill>
                  <a:srgbClr val="FFFFFF"/>
                </a:solidFill>
                <a:latin typeface="Arial"/>
                <a:ea typeface="Arial"/>
                <a:cs typeface="Arial"/>
                <a:sym typeface="Arial"/>
              </a:defRPr>
            </a:pPr>
            <a:r>
              <a:t>:30 “Featured Business” Commercial Contest w/ Sponsor</a:t>
            </a:r>
          </a:p>
          <a:p>
            <a:pPr marL="282989" indent="-282989" algn="l" defTabSz="914400">
              <a:lnSpc>
                <a:spcPct val="80000"/>
              </a:lnSpc>
              <a:spcBef>
                <a:spcPts val="1000"/>
              </a:spcBef>
              <a:buSzPct val="82000"/>
              <a:buChar char="•"/>
              <a:defRPr sz="2500">
                <a:solidFill>
                  <a:srgbClr val="FFFFFF"/>
                </a:solidFill>
                <a:latin typeface="Arial"/>
                <a:ea typeface="Arial"/>
                <a:cs typeface="Arial"/>
                <a:sym typeface="Arial"/>
              </a:defRPr>
            </a:pPr>
            <a:r>
              <a:t>On-site ‘Business Credit Achievement’ Interview Station</a:t>
            </a:r>
          </a:p>
          <a:p>
            <a:pPr marL="282989" indent="-282989" algn="l" defTabSz="914400">
              <a:lnSpc>
                <a:spcPct val="80000"/>
              </a:lnSpc>
              <a:spcBef>
                <a:spcPts val="1000"/>
              </a:spcBef>
              <a:buSzPct val="82000"/>
              <a:buChar char="•"/>
              <a:defRPr sz="2500">
                <a:solidFill>
                  <a:srgbClr val="FFFFFF"/>
                </a:solidFill>
                <a:latin typeface="Arial"/>
                <a:ea typeface="Arial"/>
                <a:cs typeface="Arial"/>
                <a:sym typeface="Arial"/>
              </a:defRPr>
            </a:pPr>
            <a:r>
              <a:rPr i="1"/>
              <a:t>Mastering the Business Credit Maze</a:t>
            </a:r>
            <a:r>
              <a:t> Book Gift Away presented by sponsor</a:t>
            </a:r>
          </a:p>
        </p:txBody>
      </p:sp>
      <p:sp>
        <p:nvSpPr>
          <p:cNvPr id="233" name="Google Shape;221;p36"/>
          <p:cNvSpPr txBox="1"/>
          <p:nvPr/>
        </p:nvSpPr>
        <p:spPr>
          <a:xfrm>
            <a:off x="7144326" y="5285867"/>
            <a:ext cx="4552382" cy="3564075"/>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ormAutofit fontScale="100000" lnSpcReduction="0"/>
          </a:bodyPr>
          <a:lstStyle/>
          <a:p>
            <a:pPr defTabSz="905255">
              <a:lnSpc>
                <a:spcPct val="80000"/>
              </a:lnSpc>
              <a:spcBef>
                <a:spcPts val="0"/>
              </a:spcBef>
              <a:defRPr b="1" sz="2475">
                <a:solidFill>
                  <a:srgbClr val="FFFFFF"/>
                </a:solidFill>
                <a:latin typeface="Arial"/>
                <a:ea typeface="Arial"/>
                <a:cs typeface="Arial"/>
                <a:sym typeface="Arial"/>
              </a:defRPr>
            </a:pPr>
            <a:r>
              <a:t>Partner Brand Recognition</a:t>
            </a:r>
          </a:p>
          <a:p>
            <a:pPr marL="280159" indent="-280159" defTabSz="905255">
              <a:lnSpc>
                <a:spcPct val="80000"/>
              </a:lnSpc>
              <a:spcBef>
                <a:spcPts val="900"/>
              </a:spcBef>
              <a:buClr>
                <a:srgbClr val="535353"/>
              </a:buClr>
              <a:buSzPct val="82000"/>
              <a:buChar char="•"/>
              <a:defRPr sz="2475">
                <a:solidFill>
                  <a:srgbClr val="FFFFFF"/>
                </a:solidFill>
                <a:latin typeface="Arial"/>
                <a:ea typeface="Arial"/>
                <a:cs typeface="Arial"/>
                <a:sym typeface="Arial"/>
              </a:defRPr>
            </a:pPr>
            <a:r>
              <a:t>Naming Opportunities</a:t>
            </a:r>
          </a:p>
          <a:p>
            <a:pPr marL="280159" indent="-280159" defTabSz="905255">
              <a:lnSpc>
                <a:spcPct val="80000"/>
              </a:lnSpc>
              <a:spcBef>
                <a:spcPts val="900"/>
              </a:spcBef>
              <a:buClr>
                <a:srgbClr val="535353"/>
              </a:buClr>
              <a:buSzPct val="82000"/>
              <a:buChar char="•"/>
              <a:defRPr sz="2475">
                <a:solidFill>
                  <a:srgbClr val="FFFFFF"/>
                </a:solidFill>
                <a:latin typeface="Arial"/>
                <a:ea typeface="Arial"/>
                <a:cs typeface="Arial"/>
                <a:sym typeface="Arial"/>
              </a:defRPr>
            </a:pPr>
            <a:r>
              <a:t>Social Media/Email</a:t>
            </a:r>
          </a:p>
          <a:p>
            <a:pPr marL="280159" indent="-280159" defTabSz="905255">
              <a:lnSpc>
                <a:spcPct val="80000"/>
              </a:lnSpc>
              <a:spcBef>
                <a:spcPts val="900"/>
              </a:spcBef>
              <a:buClr>
                <a:srgbClr val="535353"/>
              </a:buClr>
              <a:buSzPct val="82000"/>
              <a:buChar char="•"/>
              <a:defRPr sz="2475">
                <a:solidFill>
                  <a:srgbClr val="FFFFFF"/>
                </a:solidFill>
                <a:latin typeface="Arial"/>
                <a:ea typeface="Arial"/>
                <a:cs typeface="Arial"/>
                <a:sym typeface="Arial"/>
              </a:defRPr>
            </a:pPr>
            <a:r>
              <a:t>Media Recognition</a:t>
            </a:r>
          </a:p>
          <a:p>
            <a:pPr marL="280159" indent="-280159" defTabSz="905255">
              <a:lnSpc>
                <a:spcPct val="80000"/>
              </a:lnSpc>
              <a:spcBef>
                <a:spcPts val="900"/>
              </a:spcBef>
              <a:buClr>
                <a:srgbClr val="535353"/>
              </a:buClr>
              <a:buSzPct val="82000"/>
              <a:buChar char="•"/>
              <a:defRPr sz="2475">
                <a:solidFill>
                  <a:srgbClr val="FFFFFF"/>
                </a:solidFill>
                <a:latin typeface="Arial"/>
                <a:ea typeface="Arial"/>
                <a:cs typeface="Arial"/>
                <a:sym typeface="Arial"/>
              </a:defRPr>
            </a:pPr>
            <a:r>
              <a:t>Podcast Interviews</a:t>
            </a:r>
          </a:p>
          <a:p>
            <a:pPr marL="280159" indent="-280159" defTabSz="905255">
              <a:lnSpc>
                <a:spcPct val="80000"/>
              </a:lnSpc>
              <a:spcBef>
                <a:spcPts val="900"/>
              </a:spcBef>
              <a:buClr>
                <a:srgbClr val="535353"/>
              </a:buClr>
              <a:buSzPct val="82000"/>
              <a:buChar char="•"/>
              <a:defRPr sz="2475">
                <a:solidFill>
                  <a:srgbClr val="FFFFFF"/>
                </a:solidFill>
                <a:latin typeface="Arial"/>
                <a:ea typeface="Arial"/>
                <a:cs typeface="Arial"/>
                <a:sym typeface="Arial"/>
              </a:defRPr>
            </a:pPr>
            <a:r>
              <a:t>:30 Commercial Contest</a:t>
            </a:r>
          </a:p>
          <a:p>
            <a:pPr marL="280159" indent="-280159" defTabSz="905255">
              <a:lnSpc>
                <a:spcPct val="80000"/>
              </a:lnSpc>
              <a:spcBef>
                <a:spcPts val="900"/>
              </a:spcBef>
              <a:buClr>
                <a:srgbClr val="535353"/>
              </a:buClr>
              <a:buSzPct val="82000"/>
              <a:buChar char="•"/>
              <a:defRPr sz="2475">
                <a:solidFill>
                  <a:srgbClr val="FFFFFF"/>
                </a:solidFill>
                <a:latin typeface="Arial"/>
                <a:ea typeface="Arial"/>
                <a:cs typeface="Arial"/>
                <a:sym typeface="Arial"/>
              </a:defRPr>
            </a:pPr>
            <a:r>
              <a:t>Book Gift Away</a:t>
            </a:r>
            <a:endParaRPr sz="2376"/>
          </a:p>
          <a:p>
            <a:pPr lvl="1" marL="86753" indent="505434" defTabSz="905255">
              <a:lnSpc>
                <a:spcPct val="80000"/>
              </a:lnSpc>
              <a:spcBef>
                <a:spcPts val="400"/>
              </a:spcBef>
              <a:buClr>
                <a:srgbClr val="000000"/>
              </a:buClr>
              <a:buFont typeface="Arial"/>
              <a:defRPr sz="2376">
                <a:solidFill>
                  <a:srgbClr val="FFFFFF"/>
                </a:solidFill>
                <a:latin typeface="Arial"/>
                <a:ea typeface="Arial"/>
                <a:cs typeface="Arial"/>
                <a:sym typeface="Arial"/>
              </a:defRPr>
            </a:pPr>
            <a:endParaRPr sz="2178"/>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sp>
        <p:nvSpPr>
          <p:cNvPr id="140" name="Who is For small business only?"/>
          <p:cNvSpPr txBox="1"/>
          <p:nvPr>
            <p:ph type="title"/>
          </p:nvPr>
        </p:nvSpPr>
        <p:spPr>
          <a:xfrm>
            <a:off x="1026512" y="110453"/>
            <a:ext cx="10951776" cy="1282701"/>
          </a:xfrm>
          <a:prstGeom prst="rect">
            <a:avLst/>
          </a:prstGeom>
        </p:spPr>
        <p:txBody>
          <a:bodyPr/>
          <a:lstStyle>
            <a:lvl1pPr>
              <a:defRPr sz="3000">
                <a:solidFill>
                  <a:srgbClr val="FFFFFF"/>
                </a:solidFill>
              </a:defRPr>
            </a:lvl1pPr>
          </a:lstStyle>
          <a:p>
            <a:pPr/>
            <a:r>
              <a:t>Who is For small business only?</a:t>
            </a:r>
          </a:p>
        </p:txBody>
      </p:sp>
      <p:sp>
        <p:nvSpPr>
          <p:cNvPr id="141" name="For Small Business Only, LLC (FSBO) is a participant-based, business credit education production company focused on providing qualified small business owners with practical, useful applications and knowledge to build and  secure TRUE business credit.…"/>
          <p:cNvSpPr txBox="1"/>
          <p:nvPr>
            <p:ph type="body" sz="half" idx="1"/>
          </p:nvPr>
        </p:nvSpPr>
        <p:spPr>
          <a:xfrm>
            <a:off x="679243" y="1485051"/>
            <a:ext cx="11646314" cy="4313355"/>
          </a:xfrm>
          <a:prstGeom prst="rect">
            <a:avLst/>
          </a:prstGeom>
        </p:spPr>
        <p:txBody>
          <a:bodyPr/>
          <a:lstStyle/>
          <a:p>
            <a:pPr algn="l" defTabSz="457200">
              <a:buClrTx/>
              <a:defRPr sz="2600">
                <a:solidFill>
                  <a:srgbClr val="FFFFFF"/>
                </a:solidFill>
                <a:latin typeface="Arial"/>
                <a:ea typeface="Arial"/>
                <a:cs typeface="Arial"/>
                <a:sym typeface="Arial"/>
              </a:defRPr>
            </a:pPr>
            <a:r>
              <a:t>For Small Business Only, LLC (FSBO) is a participant-based, business credit education production company focused on providing </a:t>
            </a:r>
            <a:r>
              <a:rPr u="sng"/>
              <a:t>qualified</a:t>
            </a:r>
            <a:r>
              <a:t> small business owners with practical, useful applications and knowledge to build and  secure </a:t>
            </a:r>
            <a:r>
              <a:rPr b="1"/>
              <a:t>TRUE</a:t>
            </a:r>
            <a:r>
              <a:t> business credit. </a:t>
            </a:r>
          </a:p>
          <a:p>
            <a:pPr algn="l" defTabSz="457200">
              <a:buClrTx/>
              <a:defRPr sz="2600">
                <a:solidFill>
                  <a:srgbClr val="FFFFFF"/>
                </a:solidFill>
                <a:latin typeface="Arial"/>
                <a:ea typeface="Arial"/>
                <a:cs typeface="Arial"/>
                <a:sym typeface="Arial"/>
              </a:defRPr>
            </a:pPr>
            <a:r>
              <a:t> </a:t>
            </a:r>
          </a:p>
          <a:p>
            <a:pPr algn="l" defTabSz="457200">
              <a:buClrTx/>
              <a:defRPr sz="2600">
                <a:solidFill>
                  <a:srgbClr val="FFFFFF"/>
                </a:solidFill>
                <a:latin typeface="Arial"/>
                <a:ea typeface="Arial"/>
                <a:cs typeface="Arial"/>
                <a:sym typeface="Arial"/>
              </a:defRPr>
            </a:pPr>
            <a:r>
              <a:t>Since 2013, we have help thousands of small business owners successfully establish and build viable and sustainable business credit for their companies.</a:t>
            </a:r>
            <a:endParaRPr>
              <a:latin typeface="Calibri"/>
              <a:ea typeface="Calibri"/>
              <a:cs typeface="Calibri"/>
              <a:sym typeface="Calibri"/>
            </a:endParaRPr>
          </a:p>
          <a:p>
            <a:pPr algn="l" defTabSz="457200">
              <a:buClrTx/>
              <a:defRPr sz="2600">
                <a:solidFill>
                  <a:srgbClr val="FFFFFF"/>
                </a:solidFill>
                <a:latin typeface="Calibri"/>
                <a:ea typeface="Calibri"/>
                <a:cs typeface="Calibri"/>
                <a:sym typeface="Calibri"/>
              </a:defRPr>
            </a:pPr>
          </a:p>
        </p:txBody>
      </p:sp>
      <p:pic>
        <p:nvPicPr>
          <p:cNvPr id="142" name="FSBO (1200 DPI).png" descr="FSBO (1200 DPI).png"/>
          <p:cNvPicPr>
            <a:picLocks noChangeAspect="1"/>
          </p:cNvPicPr>
          <p:nvPr/>
        </p:nvPicPr>
        <p:blipFill>
          <a:blip r:embed="rId2">
            <a:extLst/>
          </a:blip>
          <a:stretch>
            <a:fillRect/>
          </a:stretch>
        </p:blipFill>
        <p:spPr>
          <a:xfrm>
            <a:off x="11175568" y="8964724"/>
            <a:ext cx="1381450" cy="385994"/>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235" name="FSBO (1200 DPI).png" descr="FSBO (1200 DPI).png"/>
          <p:cNvPicPr>
            <a:picLocks noChangeAspect="1"/>
          </p:cNvPicPr>
          <p:nvPr/>
        </p:nvPicPr>
        <p:blipFill>
          <a:blip r:embed="rId2">
            <a:extLst/>
          </a:blip>
          <a:stretch>
            <a:fillRect/>
          </a:stretch>
        </p:blipFill>
        <p:spPr>
          <a:xfrm>
            <a:off x="11175568" y="8964724"/>
            <a:ext cx="1381450" cy="385994"/>
          </a:xfrm>
          <a:prstGeom prst="rect">
            <a:avLst/>
          </a:prstGeom>
          <a:ln w="12700">
            <a:miter lim="400000"/>
          </a:ln>
        </p:spPr>
      </p:pic>
      <p:sp>
        <p:nvSpPr>
          <p:cNvPr id="236" name="property activations - Book gift away"/>
          <p:cNvSpPr txBox="1"/>
          <p:nvPr>
            <p:ph type="ctrTitle"/>
          </p:nvPr>
        </p:nvSpPr>
        <p:spPr>
          <a:xfrm>
            <a:off x="1026512" y="98942"/>
            <a:ext cx="10951776" cy="1282701"/>
          </a:xfrm>
          <a:prstGeom prst="rect">
            <a:avLst/>
          </a:prstGeom>
        </p:spPr>
        <p:txBody>
          <a:bodyPr anchor="ctr"/>
          <a:lstStyle>
            <a:lvl1pPr>
              <a:defRPr sz="3000">
                <a:solidFill>
                  <a:srgbClr val="FFFFFF"/>
                </a:solidFill>
              </a:defRPr>
            </a:lvl1pPr>
          </a:lstStyle>
          <a:p>
            <a:pPr/>
            <a:r>
              <a:t>property activations - Book gift away</a:t>
            </a:r>
          </a:p>
        </p:txBody>
      </p:sp>
      <p:sp>
        <p:nvSpPr>
          <p:cNvPr id="237" name="The Book Gift Away is a unique activation which connects sponsors directly to their target audience.…"/>
          <p:cNvSpPr txBox="1"/>
          <p:nvPr>
            <p:ph type="subTitle" sz="half" idx="1"/>
          </p:nvPr>
        </p:nvSpPr>
        <p:spPr>
          <a:xfrm>
            <a:off x="277754" y="1353559"/>
            <a:ext cx="7765816" cy="4633482"/>
          </a:xfrm>
          <a:prstGeom prst="rect">
            <a:avLst/>
          </a:prstGeom>
        </p:spPr>
        <p:txBody>
          <a:bodyPr lIns="45699" tIns="45699" rIns="45699" bIns="45699"/>
          <a:lstStyle/>
          <a:p>
            <a:pPr marL="210311" indent="-210311" algn="l" defTabSz="841247">
              <a:lnSpc>
                <a:spcPct val="90000"/>
              </a:lnSpc>
              <a:buClr>
                <a:srgbClr val="000000"/>
              </a:buClr>
              <a:buSzPts val="2500"/>
              <a:buFont typeface="Arial"/>
              <a:buChar char="•"/>
              <a:defRPr sz="2576">
                <a:solidFill>
                  <a:srgbClr val="FFFFFF"/>
                </a:solidFill>
                <a:latin typeface="Arial"/>
                <a:ea typeface="Arial"/>
                <a:cs typeface="Arial"/>
                <a:sym typeface="Arial"/>
              </a:defRPr>
            </a:pPr>
            <a:r>
              <a:t>The Book Gift Away is a unique activation which connects sponsors directly to their target audience. </a:t>
            </a:r>
          </a:p>
          <a:p>
            <a:pPr marL="210311" indent="-210311" algn="l" defTabSz="841247">
              <a:lnSpc>
                <a:spcPct val="90000"/>
              </a:lnSpc>
              <a:buClr>
                <a:srgbClr val="000000"/>
              </a:buClr>
              <a:buSzPts val="2500"/>
              <a:buFont typeface="Arial"/>
              <a:buChar char="•"/>
              <a:defRPr sz="2576">
                <a:solidFill>
                  <a:srgbClr val="FFFFFF"/>
                </a:solidFill>
                <a:latin typeface="Arial"/>
                <a:ea typeface="Arial"/>
                <a:cs typeface="Arial"/>
                <a:sym typeface="Arial"/>
              </a:defRPr>
            </a:pPr>
          </a:p>
          <a:p>
            <a:pPr marL="210311" indent="-210311" algn="l" defTabSz="841247">
              <a:lnSpc>
                <a:spcPct val="90000"/>
              </a:lnSpc>
              <a:buClr>
                <a:srgbClr val="000000"/>
              </a:buClr>
              <a:buSzPts val="2500"/>
              <a:buFont typeface="Arial"/>
              <a:buChar char="•"/>
              <a:defRPr sz="2576">
                <a:solidFill>
                  <a:srgbClr val="FFFFFF"/>
                </a:solidFill>
                <a:latin typeface="Arial"/>
                <a:ea typeface="Arial"/>
                <a:cs typeface="Arial"/>
                <a:sym typeface="Arial"/>
              </a:defRPr>
            </a:pPr>
            <a:r>
              <a:t>Connect with Attendees eager to learn the ‘How To’ roadmap to building business credit.</a:t>
            </a:r>
          </a:p>
          <a:p>
            <a:pPr marL="210311" indent="-210311" algn="l" defTabSz="841247">
              <a:lnSpc>
                <a:spcPct val="90000"/>
              </a:lnSpc>
              <a:buClr>
                <a:srgbClr val="000000"/>
              </a:buClr>
              <a:buSzPts val="2500"/>
              <a:buFont typeface="Arial"/>
              <a:buChar char="•"/>
              <a:defRPr sz="2576">
                <a:solidFill>
                  <a:srgbClr val="FFFFFF"/>
                </a:solidFill>
                <a:latin typeface="Arial"/>
                <a:ea typeface="Arial"/>
                <a:cs typeface="Arial"/>
                <a:sym typeface="Arial"/>
              </a:defRPr>
            </a:pPr>
          </a:p>
          <a:p>
            <a:pPr marL="210311" indent="-210311" algn="l" defTabSz="841247">
              <a:lnSpc>
                <a:spcPct val="90000"/>
              </a:lnSpc>
              <a:buClr>
                <a:srgbClr val="000000"/>
              </a:buClr>
              <a:buSzPts val="2500"/>
              <a:buFont typeface="Arial"/>
              <a:buChar char="•"/>
              <a:defRPr sz="2576">
                <a:solidFill>
                  <a:srgbClr val="FFFFFF"/>
                </a:solidFill>
                <a:latin typeface="Arial"/>
                <a:ea typeface="Arial"/>
                <a:cs typeface="Arial"/>
                <a:sym typeface="Arial"/>
              </a:defRPr>
            </a:pPr>
            <a:r>
              <a:t>The attendees receive </a:t>
            </a:r>
            <a:r>
              <a:rPr i="1"/>
              <a:t>Mastering the Business Credit Maze, Build Business Credit Like BIG Corporations Do!</a:t>
            </a:r>
            <a:r>
              <a:t> as a special gift from the sponsor with the sponsor’s name co-branded on the book.</a:t>
            </a:r>
          </a:p>
          <a:p>
            <a:pPr marL="210311" indent="-210311" algn="l" defTabSz="841247">
              <a:lnSpc>
                <a:spcPct val="90000"/>
              </a:lnSpc>
              <a:buClr>
                <a:srgbClr val="000000"/>
              </a:buClr>
              <a:buSzPts val="2500"/>
              <a:buFont typeface="Arial"/>
              <a:buChar char="•"/>
              <a:defRPr sz="2576">
                <a:solidFill>
                  <a:srgbClr val="FFFFFF"/>
                </a:solidFill>
                <a:latin typeface="Arial"/>
                <a:ea typeface="Arial"/>
                <a:cs typeface="Arial"/>
                <a:sym typeface="Arial"/>
              </a:defRPr>
            </a:pPr>
          </a:p>
          <a:p>
            <a:pPr marL="210311" indent="-210311" algn="l" defTabSz="841247">
              <a:lnSpc>
                <a:spcPct val="90000"/>
              </a:lnSpc>
              <a:buClr>
                <a:srgbClr val="000000"/>
              </a:buClr>
              <a:buSzPts val="2500"/>
              <a:buFont typeface="Arial"/>
              <a:buChar char="•"/>
              <a:defRPr sz="2576">
                <a:solidFill>
                  <a:srgbClr val="FFFFFF"/>
                </a:solidFill>
                <a:latin typeface="Arial"/>
                <a:ea typeface="Arial"/>
                <a:cs typeface="Arial"/>
                <a:sym typeface="Arial"/>
              </a:defRPr>
            </a:pPr>
            <a:r>
              <a:t>Allows sponsors to build brand trust, loyalty, and awareness! Generate leads!</a:t>
            </a:r>
          </a:p>
        </p:txBody>
      </p:sp>
      <p:pic>
        <p:nvPicPr>
          <p:cNvPr id="238" name="Adobe Scan Jul 25, 2025 2.pdf" descr="Adobe Scan Jul 25, 2025 2.pdf"/>
          <p:cNvPicPr>
            <a:picLocks noChangeAspect="1"/>
          </p:cNvPicPr>
          <p:nvPr/>
        </p:nvPicPr>
        <p:blipFill>
          <a:blip r:embed="rId3">
            <a:extLst/>
          </a:blip>
          <a:stretch>
            <a:fillRect/>
          </a:stretch>
        </p:blipFill>
        <p:spPr>
          <a:xfrm>
            <a:off x="8086828" y="1438647"/>
            <a:ext cx="4379629" cy="5899092"/>
          </a:xfrm>
          <a:prstGeom prst="rect">
            <a:avLst/>
          </a:prstGeom>
          <a:ln w="12700">
            <a:miter lim="400000"/>
          </a:ln>
        </p:spPr>
      </p:pic>
      <p:pic>
        <p:nvPicPr>
          <p:cNvPr id="239" name="MTBCM.png" descr="MTBCM.png"/>
          <p:cNvPicPr>
            <a:picLocks noChangeAspect="1"/>
          </p:cNvPicPr>
          <p:nvPr/>
        </p:nvPicPr>
        <p:blipFill>
          <a:blip r:embed="rId4">
            <a:extLst/>
          </a:blip>
          <a:stretch>
            <a:fillRect/>
          </a:stretch>
        </p:blipFill>
        <p:spPr>
          <a:xfrm>
            <a:off x="5307943" y="5824949"/>
            <a:ext cx="2388915" cy="3691959"/>
          </a:xfrm>
          <a:prstGeom prst="rect">
            <a:avLst/>
          </a:prstGeom>
          <a:ln w="12700">
            <a:miter lim="400000"/>
          </a:ln>
        </p:spPr>
      </p:pic>
      <p:pic>
        <p:nvPicPr>
          <p:cNvPr id="240" name="IMG_1427.jpeg" descr="IMG_1427.jpeg"/>
          <p:cNvPicPr>
            <a:picLocks noChangeAspect="1"/>
          </p:cNvPicPr>
          <p:nvPr/>
        </p:nvPicPr>
        <p:blipFill>
          <a:blip r:embed="rId5">
            <a:extLst/>
          </a:blip>
          <a:stretch>
            <a:fillRect/>
          </a:stretch>
        </p:blipFill>
        <p:spPr>
          <a:xfrm>
            <a:off x="5700962" y="6010018"/>
            <a:ext cx="1602876" cy="532867"/>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242" name="FSBO (1200 DPI).png" descr="FSBO (1200 DPI).png"/>
          <p:cNvPicPr>
            <a:picLocks noChangeAspect="1"/>
          </p:cNvPicPr>
          <p:nvPr/>
        </p:nvPicPr>
        <p:blipFill>
          <a:blip r:embed="rId2">
            <a:extLst/>
          </a:blip>
          <a:stretch>
            <a:fillRect/>
          </a:stretch>
        </p:blipFill>
        <p:spPr>
          <a:xfrm>
            <a:off x="11175568" y="8964724"/>
            <a:ext cx="1381450" cy="385994"/>
          </a:xfrm>
          <a:prstGeom prst="rect">
            <a:avLst/>
          </a:prstGeom>
          <a:ln w="12700">
            <a:miter lim="400000"/>
          </a:ln>
        </p:spPr>
      </p:pic>
      <p:sp>
        <p:nvSpPr>
          <p:cNvPr id="243" name="property activations - ask me anything"/>
          <p:cNvSpPr txBox="1"/>
          <p:nvPr>
            <p:ph type="ctrTitle"/>
          </p:nvPr>
        </p:nvSpPr>
        <p:spPr>
          <a:xfrm>
            <a:off x="1026512" y="98942"/>
            <a:ext cx="10951776" cy="1282701"/>
          </a:xfrm>
          <a:prstGeom prst="rect">
            <a:avLst/>
          </a:prstGeom>
        </p:spPr>
        <p:txBody>
          <a:bodyPr anchor="ctr"/>
          <a:lstStyle>
            <a:lvl1pPr>
              <a:defRPr sz="3000">
                <a:solidFill>
                  <a:srgbClr val="FFFFFF"/>
                </a:solidFill>
              </a:defRPr>
            </a:lvl1pPr>
          </a:lstStyle>
          <a:p>
            <a:pPr/>
            <a:r>
              <a:t>property activations - ask me anything</a:t>
            </a:r>
          </a:p>
        </p:txBody>
      </p:sp>
      <p:sp>
        <p:nvSpPr>
          <p:cNvPr id="244" name="The Ask Me Anything (AMA) Session is a 20-minute, interactive fireside chat where a sponsor representative engages directly with attendees of the Boot Camp. This live, unscripted session provides the sponsor with a platform to share their expertise, show"/>
          <p:cNvSpPr txBox="1"/>
          <p:nvPr>
            <p:ph type="subTitle" idx="1"/>
          </p:nvPr>
        </p:nvSpPr>
        <p:spPr>
          <a:xfrm>
            <a:off x="277754" y="1353559"/>
            <a:ext cx="12449292" cy="7654115"/>
          </a:xfrm>
          <a:prstGeom prst="rect">
            <a:avLst/>
          </a:prstGeom>
        </p:spPr>
        <p:txBody>
          <a:bodyPr lIns="45699" tIns="45699" rIns="45699" bIns="45699"/>
          <a:lstStyle/>
          <a:p>
            <a:pPr algn="l" defTabSz="265175">
              <a:spcBef>
                <a:spcPts val="600"/>
              </a:spcBef>
              <a:buClrTx/>
              <a:defRPr sz="1624">
                <a:solidFill>
                  <a:srgbClr val="FFFFFF"/>
                </a:solidFill>
                <a:latin typeface="Arial"/>
                <a:ea typeface="Arial"/>
                <a:cs typeface="Arial"/>
                <a:sym typeface="Arial"/>
              </a:defRPr>
            </a:pPr>
            <a:r>
              <a:t>The Ask Me Anything (AMA) Session is a 20-minute, interactive fireside chat where a sponsor representative engages directly with attendees of the Boot Camp. This live, unscripted session provides the sponsor with a platform to share their expertise, showcase their products or services, and answer real-time questions from participants.</a:t>
            </a:r>
          </a:p>
          <a:p>
            <a:pPr algn="l" defTabSz="265175">
              <a:spcBef>
                <a:spcPts val="600"/>
              </a:spcBef>
              <a:buClrTx/>
              <a:defRPr sz="1624">
                <a:solidFill>
                  <a:srgbClr val="FFFFFF"/>
                </a:solidFill>
                <a:latin typeface="Arial"/>
                <a:ea typeface="Arial"/>
                <a:cs typeface="Arial"/>
                <a:sym typeface="Arial"/>
              </a:defRPr>
            </a:pPr>
            <a:r>
              <a:t>Sponsors are positioned as trusted advisors and thought leaders, offering actionable insights and practical solutions that align with the challenges small business owners face.</a:t>
            </a:r>
          </a:p>
          <a:p>
            <a:pPr algn="l" defTabSz="265175">
              <a:spcBef>
                <a:spcPts val="600"/>
              </a:spcBef>
              <a:buClrTx/>
              <a:defRPr sz="1624">
                <a:solidFill>
                  <a:srgbClr val="FFFFFF"/>
                </a:solidFill>
                <a:latin typeface="Arial"/>
                <a:ea typeface="Arial"/>
                <a:cs typeface="Arial"/>
                <a:sym typeface="Arial"/>
              </a:defRPr>
            </a:pPr>
            <a:r>
              <a:t>Attendees will enjoy an intimate, conversational experience that feels personal and engaging — not like a sales pitch. During the AMA, the audience can:</a:t>
            </a:r>
          </a:p>
          <a:p>
            <a:pPr marL="510709" indent="-429683" algn="l" defTabSz="265175">
              <a:spcBef>
                <a:spcPts val="600"/>
              </a:spcBef>
              <a:buClrTx/>
              <a:buSzPct val="100000"/>
              <a:buFont typeface="Times New Roman"/>
              <a:buChar char="•"/>
              <a:defRPr sz="1624">
                <a:solidFill>
                  <a:srgbClr val="FFFFFF"/>
                </a:solidFill>
                <a:latin typeface="Arial"/>
                <a:ea typeface="Arial"/>
                <a:cs typeface="Arial"/>
                <a:sym typeface="Arial"/>
              </a:defRPr>
            </a:pPr>
            <a:r>
              <a:t>Ask Real Questions</a:t>
            </a:r>
          </a:p>
          <a:p>
            <a:pPr marL="510709" indent="-429683" algn="l" defTabSz="265175">
              <a:spcBef>
                <a:spcPts val="600"/>
              </a:spcBef>
              <a:buClrTx/>
              <a:buSzPct val="100000"/>
              <a:buFont typeface="Times New Roman"/>
              <a:buChar char="•"/>
              <a:defRPr sz="1624">
                <a:solidFill>
                  <a:srgbClr val="FFFFFF"/>
                </a:solidFill>
                <a:latin typeface="Arial"/>
                <a:ea typeface="Arial"/>
                <a:cs typeface="Arial"/>
                <a:sym typeface="Arial"/>
              </a:defRPr>
            </a:pPr>
            <a:r>
              <a:t>Gain Insider Access</a:t>
            </a:r>
          </a:p>
          <a:p>
            <a:pPr marL="510709" indent="-429683" algn="l" defTabSz="265175">
              <a:spcBef>
                <a:spcPts val="600"/>
              </a:spcBef>
              <a:buClrTx/>
              <a:buSzPct val="100000"/>
              <a:buFont typeface="Times New Roman"/>
              <a:buChar char="•"/>
              <a:defRPr sz="1624">
                <a:solidFill>
                  <a:srgbClr val="FFFFFF"/>
                </a:solidFill>
                <a:latin typeface="Arial"/>
                <a:ea typeface="Arial"/>
                <a:cs typeface="Arial"/>
                <a:sym typeface="Arial"/>
              </a:defRPr>
            </a:pPr>
            <a:r>
              <a:t>Walk Away With Value</a:t>
            </a:r>
          </a:p>
          <a:p>
            <a:pPr algn="l" defTabSz="265175">
              <a:spcBef>
                <a:spcPts val="600"/>
              </a:spcBef>
              <a:buClrTx/>
              <a:defRPr sz="1624">
                <a:solidFill>
                  <a:srgbClr val="FFFFFF"/>
                </a:solidFill>
                <a:latin typeface="Arial"/>
                <a:ea typeface="Arial"/>
                <a:cs typeface="Arial"/>
                <a:sym typeface="Arial"/>
              </a:defRPr>
            </a:pPr>
            <a:r>
              <a:t>This experience positions the sponsor as a helpful partner rather than just a vendor — deepening trust and increasing the likelihood of post-event engagement.</a:t>
            </a:r>
          </a:p>
          <a:p>
            <a:pPr algn="l" defTabSz="265175">
              <a:spcBef>
                <a:spcPts val="600"/>
              </a:spcBef>
              <a:buClrTx/>
              <a:defRPr sz="1624">
                <a:solidFill>
                  <a:srgbClr val="FFFFFF"/>
                </a:solidFill>
                <a:latin typeface="Arial"/>
                <a:ea typeface="Arial"/>
                <a:cs typeface="Arial"/>
                <a:sym typeface="Arial"/>
              </a:defRPr>
            </a:pPr>
            <a:r>
              <a:t>Sponsors receive integrated visibility before, during, and after the AMA session:</a:t>
            </a:r>
          </a:p>
          <a:p>
            <a:pPr marL="510709" indent="-429683" algn="l" defTabSz="265175">
              <a:spcBef>
                <a:spcPts val="600"/>
              </a:spcBef>
              <a:buClrTx/>
              <a:buSzPct val="100000"/>
              <a:buFont typeface="Times New Roman"/>
              <a:buChar char="•"/>
              <a:defRPr sz="1624">
                <a:solidFill>
                  <a:srgbClr val="FFFFFF"/>
                </a:solidFill>
                <a:latin typeface="Arial"/>
                <a:ea typeface="Arial"/>
                <a:cs typeface="Arial"/>
                <a:sym typeface="Arial"/>
              </a:defRPr>
            </a:pPr>
            <a:r>
              <a:t>Pre-Event Branding </a:t>
            </a:r>
          </a:p>
          <a:p>
            <a:pPr marL="510709" indent="-429683" algn="l" defTabSz="265175">
              <a:spcBef>
                <a:spcPts val="600"/>
              </a:spcBef>
              <a:buClrTx/>
              <a:buSzPct val="100000"/>
              <a:buFont typeface="Times New Roman"/>
              <a:buChar char="•"/>
              <a:defRPr sz="1624">
                <a:solidFill>
                  <a:srgbClr val="FFFFFF"/>
                </a:solidFill>
                <a:latin typeface="Arial"/>
                <a:ea typeface="Arial"/>
                <a:cs typeface="Arial"/>
                <a:sym typeface="Arial"/>
              </a:defRPr>
            </a:pPr>
            <a:r>
              <a:t>Live Event Branding </a:t>
            </a:r>
          </a:p>
          <a:p>
            <a:pPr marL="510709" indent="-429683" algn="l" defTabSz="265175">
              <a:spcBef>
                <a:spcPts val="600"/>
              </a:spcBef>
              <a:buClrTx/>
              <a:buSzPct val="100000"/>
              <a:buFont typeface="Times New Roman"/>
              <a:buChar char="•"/>
              <a:defRPr sz="1624">
                <a:solidFill>
                  <a:srgbClr val="FFFFFF"/>
                </a:solidFill>
                <a:latin typeface="Arial"/>
                <a:ea typeface="Arial"/>
                <a:cs typeface="Arial"/>
                <a:sym typeface="Arial"/>
              </a:defRPr>
            </a:pPr>
            <a:r>
              <a:t>Digital Engagement</a:t>
            </a:r>
          </a:p>
          <a:p>
            <a:pPr marL="510709" indent="-429683" algn="l" defTabSz="265175">
              <a:spcBef>
                <a:spcPts val="600"/>
              </a:spcBef>
              <a:buClrTx/>
              <a:buSzPct val="100000"/>
              <a:buFont typeface="Times New Roman"/>
              <a:buChar char="•"/>
              <a:defRPr sz="1624">
                <a:solidFill>
                  <a:srgbClr val="FFFFFF"/>
                </a:solidFill>
                <a:latin typeface="Arial"/>
                <a:ea typeface="Arial"/>
                <a:cs typeface="Arial"/>
                <a:sym typeface="Arial"/>
              </a:defRPr>
            </a:pPr>
            <a:r>
              <a:t>Post-Event Follow-Up</a:t>
            </a:r>
          </a:p>
          <a:p>
            <a:pPr algn="l" defTabSz="265175">
              <a:spcBef>
                <a:spcPts val="600"/>
              </a:spcBef>
              <a:buClrTx/>
              <a:defRPr sz="1624">
                <a:solidFill>
                  <a:srgbClr val="FFFFFF"/>
                </a:solidFill>
                <a:latin typeface="Arial"/>
                <a:ea typeface="Arial"/>
                <a:cs typeface="Arial"/>
                <a:sym typeface="Arial"/>
              </a:defRPr>
            </a:pPr>
            <a:r>
              <a:t>Sponsors can measure the activation’s ROI using both qualitative and quantitative metrics:</a:t>
            </a:r>
          </a:p>
          <a:p>
            <a:pPr marL="510709" indent="-429683" algn="l" defTabSz="265175">
              <a:spcBef>
                <a:spcPts val="600"/>
              </a:spcBef>
              <a:buClrTx/>
              <a:buSzPct val="100000"/>
              <a:buFont typeface="Times New Roman"/>
              <a:buChar char="•"/>
              <a:defRPr sz="1624">
                <a:solidFill>
                  <a:srgbClr val="FFFFFF"/>
                </a:solidFill>
                <a:latin typeface="Arial"/>
                <a:ea typeface="Arial"/>
                <a:cs typeface="Arial"/>
                <a:sym typeface="Arial"/>
              </a:defRPr>
            </a:pPr>
            <a:r>
              <a:t>Engagement Metrics</a:t>
            </a:r>
          </a:p>
          <a:p>
            <a:pPr marL="510709" indent="-429683" algn="l" defTabSz="265175">
              <a:spcBef>
                <a:spcPts val="600"/>
              </a:spcBef>
              <a:buClrTx/>
              <a:buSzPct val="100000"/>
              <a:buFont typeface="Times New Roman"/>
              <a:buChar char="•"/>
              <a:defRPr sz="1624">
                <a:solidFill>
                  <a:srgbClr val="FFFFFF"/>
                </a:solidFill>
                <a:latin typeface="Arial"/>
                <a:ea typeface="Arial"/>
                <a:cs typeface="Arial"/>
                <a:sym typeface="Arial"/>
              </a:defRPr>
            </a:pPr>
            <a:r>
              <a:t>Reach &amp; Visibility</a:t>
            </a:r>
          </a:p>
          <a:p>
            <a:pPr marL="510709" indent="-429683" algn="l" defTabSz="265175">
              <a:spcBef>
                <a:spcPts val="600"/>
              </a:spcBef>
              <a:buClrTx/>
              <a:buSzPct val="100000"/>
              <a:buFont typeface="Times New Roman"/>
              <a:buChar char="•"/>
              <a:defRPr sz="1624">
                <a:solidFill>
                  <a:srgbClr val="FFFFFF"/>
                </a:solidFill>
                <a:latin typeface="Arial"/>
                <a:ea typeface="Arial"/>
                <a:cs typeface="Arial"/>
                <a:sym typeface="Arial"/>
              </a:defRPr>
            </a:pPr>
            <a:r>
              <a:t>Lead Generation</a:t>
            </a:r>
          </a:p>
          <a:p>
            <a:pPr marL="510709" indent="-429683" algn="l" defTabSz="265175">
              <a:spcBef>
                <a:spcPts val="600"/>
              </a:spcBef>
              <a:buClrTx/>
              <a:buSzPct val="100000"/>
              <a:buFont typeface="Times New Roman"/>
              <a:buChar char="•"/>
              <a:defRPr sz="1624">
                <a:solidFill>
                  <a:srgbClr val="FFFFFF"/>
                </a:solidFill>
                <a:latin typeface="Arial"/>
                <a:ea typeface="Arial"/>
                <a:cs typeface="Arial"/>
                <a:sym typeface="Arial"/>
              </a:defRPr>
            </a:pPr>
            <a:r>
              <a:t>Brand Sentiment</a:t>
            </a:r>
          </a:p>
          <a:p>
            <a:pPr marL="510709" indent="-429683" algn="l" defTabSz="265175">
              <a:spcBef>
                <a:spcPts val="600"/>
              </a:spcBef>
              <a:buClrTx/>
              <a:buSzPct val="100000"/>
              <a:buFont typeface="Times New Roman"/>
              <a:buChar char="•"/>
              <a:defRPr sz="1624">
                <a:solidFill>
                  <a:srgbClr val="FFFFFF"/>
                </a:solidFill>
                <a:latin typeface="Arial"/>
                <a:ea typeface="Arial"/>
                <a:cs typeface="Arial"/>
                <a:sym typeface="Arial"/>
              </a:defRPr>
            </a:pPr>
            <a:r>
              <a:t>Conversions</a:t>
            </a:r>
          </a:p>
        </p:txBody>
      </p:sp>
      <p:pic>
        <p:nvPicPr>
          <p:cNvPr id="245" name="pasted-movie.png" descr="pasted-movie.png"/>
          <p:cNvPicPr>
            <a:picLocks noChangeAspect="1"/>
          </p:cNvPicPr>
          <p:nvPr/>
        </p:nvPicPr>
        <p:blipFill>
          <a:blip r:embed="rId3">
            <a:extLst/>
          </a:blip>
          <a:stretch>
            <a:fillRect/>
          </a:stretch>
        </p:blipFill>
        <p:spPr>
          <a:xfrm>
            <a:off x="8656213" y="5014468"/>
            <a:ext cx="4041529" cy="2492906"/>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247" name="FSBO (1200 DPI).png" descr="FSBO (1200 DPI).png"/>
          <p:cNvPicPr>
            <a:picLocks noChangeAspect="1"/>
          </p:cNvPicPr>
          <p:nvPr/>
        </p:nvPicPr>
        <p:blipFill>
          <a:blip r:embed="rId2">
            <a:extLst/>
          </a:blip>
          <a:stretch>
            <a:fillRect/>
          </a:stretch>
        </p:blipFill>
        <p:spPr>
          <a:xfrm>
            <a:off x="11175568" y="8964724"/>
            <a:ext cx="1381450" cy="385994"/>
          </a:xfrm>
          <a:prstGeom prst="rect">
            <a:avLst/>
          </a:prstGeom>
          <a:ln w="12700">
            <a:miter lim="400000"/>
          </a:ln>
        </p:spPr>
      </p:pic>
      <p:sp>
        <p:nvSpPr>
          <p:cNvPr id="248" name="property activations - interview station"/>
          <p:cNvSpPr txBox="1"/>
          <p:nvPr>
            <p:ph type="ctrTitle"/>
          </p:nvPr>
        </p:nvSpPr>
        <p:spPr>
          <a:xfrm>
            <a:off x="1026512" y="98942"/>
            <a:ext cx="10951776" cy="1282701"/>
          </a:xfrm>
          <a:prstGeom prst="rect">
            <a:avLst/>
          </a:prstGeom>
        </p:spPr>
        <p:txBody>
          <a:bodyPr anchor="ctr"/>
          <a:lstStyle>
            <a:lvl1pPr>
              <a:defRPr sz="3000">
                <a:solidFill>
                  <a:srgbClr val="FFFFFF"/>
                </a:solidFill>
              </a:defRPr>
            </a:lvl1pPr>
          </a:lstStyle>
          <a:p>
            <a:pPr/>
            <a:r>
              <a:t>property activations - interview station </a:t>
            </a:r>
          </a:p>
        </p:txBody>
      </p:sp>
      <p:sp>
        <p:nvSpPr>
          <p:cNvPr id="249" name="The Interview Station Session is an opportunity for attendees to provide instant feedback from scripted questions about their experiences engaging with sponsors and the content presented at the Boot Camp though the SBCM podcast. This ‘on-site’ interview "/>
          <p:cNvSpPr txBox="1"/>
          <p:nvPr>
            <p:ph type="subTitle" idx="1"/>
          </p:nvPr>
        </p:nvSpPr>
        <p:spPr>
          <a:xfrm>
            <a:off x="277754" y="1353559"/>
            <a:ext cx="12449292" cy="7754915"/>
          </a:xfrm>
          <a:prstGeom prst="rect">
            <a:avLst/>
          </a:prstGeom>
        </p:spPr>
        <p:txBody>
          <a:bodyPr lIns="45699" tIns="45699" rIns="45699" bIns="45699"/>
          <a:lstStyle/>
          <a:p>
            <a:pPr algn="l" defTabSz="265175">
              <a:spcBef>
                <a:spcPts val="600"/>
              </a:spcBef>
              <a:buClrTx/>
              <a:defRPr sz="1624">
                <a:solidFill>
                  <a:srgbClr val="FFFFFF"/>
                </a:solidFill>
                <a:latin typeface="Arial"/>
                <a:ea typeface="Arial"/>
                <a:cs typeface="Arial"/>
                <a:sym typeface="Arial"/>
              </a:defRPr>
            </a:pPr>
            <a:r>
              <a:t>The Interview Station Session is an opportunity for attendees to provide instant feedback from scripted questions about their experiences engaging with sponsors and the content presented at the Boot Camp though the SBCM podcast. This ‘on-site’ interview session provides the sponsor with a platform to share their expertise, showcase their products or services, and answer real-time questions from participants.</a:t>
            </a:r>
          </a:p>
          <a:p>
            <a:pPr algn="l" defTabSz="265175">
              <a:spcBef>
                <a:spcPts val="600"/>
              </a:spcBef>
              <a:buClrTx/>
              <a:defRPr sz="1624">
                <a:solidFill>
                  <a:srgbClr val="FFFFFF"/>
                </a:solidFill>
                <a:latin typeface="Arial"/>
                <a:ea typeface="Arial"/>
                <a:cs typeface="Arial"/>
                <a:sym typeface="Arial"/>
              </a:defRPr>
            </a:pPr>
            <a:r>
              <a:t>Sponsors are promoted as trusted partners, offering credit tools that align with the challenges small business owners face. In building credit.</a:t>
            </a:r>
          </a:p>
          <a:p>
            <a:pPr algn="l" defTabSz="265175">
              <a:spcBef>
                <a:spcPts val="600"/>
              </a:spcBef>
              <a:buClrTx/>
              <a:defRPr sz="1624">
                <a:solidFill>
                  <a:srgbClr val="FFFFFF"/>
                </a:solidFill>
                <a:latin typeface="Arial"/>
                <a:ea typeface="Arial"/>
                <a:cs typeface="Arial"/>
                <a:sym typeface="Arial"/>
              </a:defRPr>
            </a:pPr>
            <a:r>
              <a:t>Attendees will enjoy an opportunity to promote their business while promoting the benefit of the sponsors participation. During the Interview, the audience can:</a:t>
            </a:r>
          </a:p>
          <a:p>
            <a:pPr marL="510709" indent="-429683" algn="l" defTabSz="265175">
              <a:spcBef>
                <a:spcPts val="600"/>
              </a:spcBef>
              <a:buClrTx/>
              <a:buSzPct val="100000"/>
              <a:buFont typeface="Times New Roman"/>
              <a:buChar char="•"/>
              <a:defRPr sz="1624">
                <a:solidFill>
                  <a:srgbClr val="FFFFFF"/>
                </a:solidFill>
                <a:latin typeface="Arial"/>
                <a:ea typeface="Arial"/>
                <a:cs typeface="Arial"/>
                <a:sym typeface="Arial"/>
              </a:defRPr>
            </a:pPr>
            <a:r>
              <a:t>Instant feedback</a:t>
            </a:r>
          </a:p>
          <a:p>
            <a:pPr marL="510709" indent="-429683" algn="l" defTabSz="265175">
              <a:spcBef>
                <a:spcPts val="600"/>
              </a:spcBef>
              <a:buClrTx/>
              <a:buSzPct val="100000"/>
              <a:buFont typeface="Times New Roman"/>
              <a:buChar char="•"/>
              <a:defRPr sz="1624">
                <a:solidFill>
                  <a:srgbClr val="FFFFFF"/>
                </a:solidFill>
                <a:latin typeface="Arial"/>
                <a:ea typeface="Arial"/>
                <a:cs typeface="Arial"/>
                <a:sym typeface="Arial"/>
              </a:defRPr>
            </a:pPr>
            <a:r>
              <a:t>Promote sponsor participation</a:t>
            </a:r>
          </a:p>
          <a:p>
            <a:pPr marL="510709" indent="-429683" algn="l" defTabSz="265175">
              <a:spcBef>
                <a:spcPts val="600"/>
              </a:spcBef>
              <a:buClrTx/>
              <a:buSzPct val="100000"/>
              <a:buFont typeface="Times New Roman"/>
              <a:buChar char="•"/>
              <a:defRPr sz="1624">
                <a:solidFill>
                  <a:srgbClr val="FFFFFF"/>
                </a:solidFill>
                <a:latin typeface="Arial"/>
                <a:ea typeface="Arial"/>
                <a:cs typeface="Arial"/>
                <a:sym typeface="Arial"/>
              </a:defRPr>
            </a:pPr>
            <a:r>
              <a:t>Build brand awareness through the testimony of actual small business owners</a:t>
            </a:r>
          </a:p>
          <a:p>
            <a:pPr algn="l" defTabSz="265175">
              <a:spcBef>
                <a:spcPts val="600"/>
              </a:spcBef>
              <a:buClrTx/>
              <a:defRPr sz="1624">
                <a:solidFill>
                  <a:srgbClr val="FFFFFF"/>
                </a:solidFill>
                <a:latin typeface="Arial"/>
                <a:ea typeface="Arial"/>
                <a:cs typeface="Arial"/>
                <a:sym typeface="Arial"/>
              </a:defRPr>
            </a:pPr>
            <a:r>
              <a:t>This experience positions the sponsor as a helpful partner rather than just a vendor — deepening trust and increasing the likelihood of post-event engagement.</a:t>
            </a:r>
          </a:p>
          <a:p>
            <a:pPr algn="l" defTabSz="265175">
              <a:spcBef>
                <a:spcPts val="600"/>
              </a:spcBef>
              <a:buClrTx/>
              <a:defRPr sz="1624">
                <a:solidFill>
                  <a:srgbClr val="FFFFFF"/>
                </a:solidFill>
                <a:latin typeface="Arial"/>
                <a:ea typeface="Arial"/>
                <a:cs typeface="Arial"/>
                <a:sym typeface="Arial"/>
              </a:defRPr>
            </a:pPr>
            <a:r>
              <a:t>Sponsors receive integrated visibility before, during, and after the AMA session:</a:t>
            </a:r>
          </a:p>
          <a:p>
            <a:pPr marL="510709" indent="-429683" algn="l" defTabSz="265175">
              <a:spcBef>
                <a:spcPts val="600"/>
              </a:spcBef>
              <a:buClrTx/>
              <a:buSzPct val="100000"/>
              <a:buFont typeface="Times New Roman"/>
              <a:buChar char="•"/>
              <a:defRPr sz="1624">
                <a:solidFill>
                  <a:srgbClr val="FFFFFF"/>
                </a:solidFill>
                <a:latin typeface="Arial"/>
                <a:ea typeface="Arial"/>
                <a:cs typeface="Arial"/>
                <a:sym typeface="Arial"/>
              </a:defRPr>
            </a:pPr>
            <a:r>
              <a:t>Pre-Event Branding </a:t>
            </a:r>
          </a:p>
          <a:p>
            <a:pPr marL="510709" indent="-429683" algn="l" defTabSz="265175">
              <a:spcBef>
                <a:spcPts val="600"/>
              </a:spcBef>
              <a:buClrTx/>
              <a:buSzPct val="100000"/>
              <a:buFont typeface="Times New Roman"/>
              <a:buChar char="•"/>
              <a:defRPr sz="1624">
                <a:solidFill>
                  <a:srgbClr val="FFFFFF"/>
                </a:solidFill>
                <a:latin typeface="Arial"/>
                <a:ea typeface="Arial"/>
                <a:cs typeface="Arial"/>
                <a:sym typeface="Arial"/>
              </a:defRPr>
            </a:pPr>
            <a:r>
              <a:t>Live Event Branding </a:t>
            </a:r>
          </a:p>
          <a:p>
            <a:pPr marL="510709" indent="-429683" algn="l" defTabSz="265175">
              <a:spcBef>
                <a:spcPts val="600"/>
              </a:spcBef>
              <a:buClrTx/>
              <a:buSzPct val="100000"/>
              <a:buFont typeface="Times New Roman"/>
              <a:buChar char="•"/>
              <a:defRPr sz="1624">
                <a:solidFill>
                  <a:srgbClr val="FFFFFF"/>
                </a:solidFill>
                <a:latin typeface="Arial"/>
                <a:ea typeface="Arial"/>
                <a:cs typeface="Arial"/>
                <a:sym typeface="Arial"/>
              </a:defRPr>
            </a:pPr>
            <a:r>
              <a:t>Digital Engagement</a:t>
            </a:r>
          </a:p>
          <a:p>
            <a:pPr marL="510709" indent="-429683" algn="l" defTabSz="265175">
              <a:spcBef>
                <a:spcPts val="600"/>
              </a:spcBef>
              <a:buClrTx/>
              <a:buSzPct val="100000"/>
              <a:buFont typeface="Times New Roman"/>
              <a:buChar char="•"/>
              <a:defRPr sz="1624">
                <a:solidFill>
                  <a:srgbClr val="FFFFFF"/>
                </a:solidFill>
                <a:latin typeface="Arial"/>
                <a:ea typeface="Arial"/>
                <a:cs typeface="Arial"/>
                <a:sym typeface="Arial"/>
              </a:defRPr>
            </a:pPr>
            <a:r>
              <a:t>Post-Event Follow-Up and promotions via website and podcast.</a:t>
            </a:r>
          </a:p>
          <a:p>
            <a:pPr algn="l" defTabSz="265175">
              <a:spcBef>
                <a:spcPts val="600"/>
              </a:spcBef>
              <a:buClrTx/>
              <a:defRPr sz="1624">
                <a:solidFill>
                  <a:srgbClr val="FFFFFF"/>
                </a:solidFill>
                <a:latin typeface="Arial"/>
                <a:ea typeface="Arial"/>
                <a:cs typeface="Arial"/>
                <a:sym typeface="Arial"/>
              </a:defRPr>
            </a:pPr>
            <a:r>
              <a:t>Sponsors can measure the activation’s ROI using both qualitative and quantitative metrics:</a:t>
            </a:r>
          </a:p>
          <a:p>
            <a:pPr marL="510709" indent="-429683" algn="l" defTabSz="265175">
              <a:spcBef>
                <a:spcPts val="600"/>
              </a:spcBef>
              <a:buClrTx/>
              <a:buSzPct val="100000"/>
              <a:buFont typeface="Times New Roman"/>
              <a:buChar char="•"/>
              <a:defRPr sz="1624">
                <a:solidFill>
                  <a:srgbClr val="FFFFFF"/>
                </a:solidFill>
                <a:latin typeface="Arial"/>
                <a:ea typeface="Arial"/>
                <a:cs typeface="Arial"/>
                <a:sym typeface="Arial"/>
              </a:defRPr>
            </a:pPr>
            <a:r>
              <a:t>Engagement Metrics</a:t>
            </a:r>
          </a:p>
          <a:p>
            <a:pPr marL="510709" indent="-429683" algn="l" defTabSz="265175">
              <a:spcBef>
                <a:spcPts val="600"/>
              </a:spcBef>
              <a:buClrTx/>
              <a:buSzPct val="100000"/>
              <a:buFont typeface="Times New Roman"/>
              <a:buChar char="•"/>
              <a:defRPr sz="1624">
                <a:solidFill>
                  <a:srgbClr val="FFFFFF"/>
                </a:solidFill>
                <a:latin typeface="Arial"/>
                <a:ea typeface="Arial"/>
                <a:cs typeface="Arial"/>
                <a:sym typeface="Arial"/>
              </a:defRPr>
            </a:pPr>
            <a:r>
              <a:t>Reach &amp; Visibility</a:t>
            </a:r>
          </a:p>
          <a:p>
            <a:pPr marL="510709" indent="-429683" algn="l" defTabSz="265175">
              <a:spcBef>
                <a:spcPts val="600"/>
              </a:spcBef>
              <a:buClrTx/>
              <a:buSzPct val="100000"/>
              <a:buFont typeface="Times New Roman"/>
              <a:buChar char="•"/>
              <a:defRPr sz="1624">
                <a:solidFill>
                  <a:srgbClr val="FFFFFF"/>
                </a:solidFill>
                <a:latin typeface="Arial"/>
                <a:ea typeface="Arial"/>
                <a:cs typeface="Arial"/>
                <a:sym typeface="Arial"/>
              </a:defRPr>
            </a:pPr>
            <a:r>
              <a:t>Lead Generation</a:t>
            </a:r>
          </a:p>
          <a:p>
            <a:pPr marL="510709" indent="-429683" algn="l" defTabSz="265175">
              <a:spcBef>
                <a:spcPts val="600"/>
              </a:spcBef>
              <a:buClrTx/>
              <a:buSzPct val="100000"/>
              <a:buFont typeface="Times New Roman"/>
              <a:buChar char="•"/>
              <a:defRPr sz="1624">
                <a:solidFill>
                  <a:srgbClr val="FFFFFF"/>
                </a:solidFill>
                <a:latin typeface="Arial"/>
                <a:ea typeface="Arial"/>
                <a:cs typeface="Arial"/>
                <a:sym typeface="Arial"/>
              </a:defRPr>
            </a:pPr>
            <a:r>
              <a:t>Brand Sentiment</a:t>
            </a:r>
          </a:p>
          <a:p>
            <a:pPr marL="510709" indent="-429683" algn="l" defTabSz="265175">
              <a:spcBef>
                <a:spcPts val="600"/>
              </a:spcBef>
              <a:buClrTx/>
              <a:buSzPct val="100000"/>
              <a:buFont typeface="Times New Roman"/>
              <a:buChar char="•"/>
              <a:defRPr sz="1624">
                <a:solidFill>
                  <a:srgbClr val="FFFFFF"/>
                </a:solidFill>
                <a:latin typeface="Arial"/>
                <a:ea typeface="Arial"/>
                <a:cs typeface="Arial"/>
                <a:sym typeface="Arial"/>
              </a:defRPr>
            </a:pPr>
            <a:r>
              <a:t>Conversions</a:t>
            </a:r>
          </a:p>
        </p:txBody>
      </p:sp>
      <p:pic>
        <p:nvPicPr>
          <p:cNvPr id="250" name="Image" descr="Image"/>
          <p:cNvPicPr>
            <a:picLocks noChangeAspect="1"/>
          </p:cNvPicPr>
          <p:nvPr/>
        </p:nvPicPr>
        <p:blipFill>
          <a:blip r:embed="rId3">
            <a:extLst/>
          </a:blip>
          <a:stretch>
            <a:fillRect/>
          </a:stretch>
        </p:blipFill>
        <p:spPr>
          <a:xfrm>
            <a:off x="8639207" y="5069135"/>
            <a:ext cx="4314857" cy="2876571"/>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252" name="FSBO (1200 DPI).png" descr="FSBO (1200 DPI).png"/>
          <p:cNvPicPr>
            <a:picLocks noChangeAspect="1"/>
          </p:cNvPicPr>
          <p:nvPr/>
        </p:nvPicPr>
        <p:blipFill>
          <a:blip r:embed="rId2">
            <a:extLst/>
          </a:blip>
          <a:stretch>
            <a:fillRect/>
          </a:stretch>
        </p:blipFill>
        <p:spPr>
          <a:xfrm>
            <a:off x="11175568" y="8964724"/>
            <a:ext cx="1381450" cy="385994"/>
          </a:xfrm>
          <a:prstGeom prst="rect">
            <a:avLst/>
          </a:prstGeom>
          <a:ln w="12700">
            <a:miter lim="400000"/>
          </a:ln>
        </p:spPr>
      </p:pic>
      <p:sp>
        <p:nvSpPr>
          <p:cNvPr id="253" name="All of our sponsors receive"/>
          <p:cNvSpPr txBox="1"/>
          <p:nvPr>
            <p:ph type="ctrTitle"/>
          </p:nvPr>
        </p:nvSpPr>
        <p:spPr>
          <a:xfrm>
            <a:off x="1026512" y="98942"/>
            <a:ext cx="10951776" cy="1282701"/>
          </a:xfrm>
          <a:prstGeom prst="rect">
            <a:avLst/>
          </a:prstGeom>
        </p:spPr>
        <p:txBody>
          <a:bodyPr anchor="ctr"/>
          <a:lstStyle>
            <a:lvl1pPr>
              <a:defRPr sz="3000">
                <a:solidFill>
                  <a:srgbClr val="FFFFFF"/>
                </a:solidFill>
              </a:defRPr>
            </a:lvl1pPr>
          </a:lstStyle>
          <a:p>
            <a:pPr/>
            <a:r>
              <a:t>All of our sponsors receive</a:t>
            </a:r>
          </a:p>
        </p:txBody>
      </p:sp>
      <p:sp>
        <p:nvSpPr>
          <p:cNvPr id="254" name="All of our sponsors receive the following benefits as a starting point…"/>
          <p:cNvSpPr txBox="1"/>
          <p:nvPr>
            <p:ph type="subTitle" sz="half" idx="1"/>
          </p:nvPr>
        </p:nvSpPr>
        <p:spPr>
          <a:xfrm>
            <a:off x="838200" y="1825625"/>
            <a:ext cx="6832414" cy="4633481"/>
          </a:xfrm>
          <a:prstGeom prst="rect">
            <a:avLst/>
          </a:prstGeom>
        </p:spPr>
        <p:txBody>
          <a:bodyPr lIns="45699" tIns="45699" rIns="45699" bIns="45699"/>
          <a:lstStyle/>
          <a:p>
            <a:pPr marL="228600" indent="-228600" algn="l" defTabSz="914400">
              <a:lnSpc>
                <a:spcPct val="90000"/>
              </a:lnSpc>
              <a:buClr>
                <a:srgbClr val="000000"/>
              </a:buClr>
              <a:buSzPts val="2800"/>
              <a:buFont typeface="Arial"/>
              <a:buChar char="•"/>
              <a:defRPr sz="2800">
                <a:solidFill>
                  <a:srgbClr val="FFFFFF"/>
                </a:solidFill>
                <a:latin typeface="Arial"/>
                <a:ea typeface="Arial"/>
                <a:cs typeface="Arial"/>
                <a:sym typeface="Arial"/>
              </a:defRPr>
            </a:pPr>
            <a:r>
              <a:t>All of our sponsors receive the following benefits as a starting point</a:t>
            </a:r>
          </a:p>
          <a:p>
            <a:pPr lvl="1" marL="685800" indent="-228600" algn="l" defTabSz="914400">
              <a:lnSpc>
                <a:spcPct val="90000"/>
              </a:lnSpc>
              <a:spcBef>
                <a:spcPts val="500"/>
              </a:spcBef>
              <a:buClr>
                <a:srgbClr val="000000"/>
              </a:buClr>
              <a:buSzPts val="2400"/>
              <a:buFont typeface="Arial"/>
              <a:buChar char="•"/>
              <a:defRPr sz="2400">
                <a:solidFill>
                  <a:srgbClr val="FFFFFF"/>
                </a:solidFill>
                <a:latin typeface="Arial"/>
                <a:ea typeface="Arial"/>
                <a:cs typeface="Arial"/>
                <a:sym typeface="Arial"/>
              </a:defRPr>
            </a:pPr>
            <a:r>
              <a:t>31+ Business Data Points on each Attendee via </a:t>
            </a:r>
            <a:r>
              <a:rPr>
                <a:uFill>
                  <a:solidFill>
                    <a:srgbClr val="0563C1"/>
                  </a:solidFill>
                </a:uFill>
              </a:rPr>
              <a:t>Business Data Sheet</a:t>
            </a:r>
          </a:p>
          <a:p>
            <a:pPr lvl="1" marL="685800" indent="-228600" algn="l" defTabSz="914400">
              <a:lnSpc>
                <a:spcPct val="90000"/>
              </a:lnSpc>
              <a:spcBef>
                <a:spcPts val="500"/>
              </a:spcBef>
              <a:buClr>
                <a:srgbClr val="000000"/>
              </a:buClr>
              <a:buSzPts val="2400"/>
              <a:buFont typeface="Arial"/>
              <a:buChar char="•"/>
              <a:defRPr sz="2400">
                <a:solidFill>
                  <a:srgbClr val="FFFFFF"/>
                </a:solidFill>
                <a:latin typeface="Arial"/>
                <a:ea typeface="Arial"/>
                <a:cs typeface="Arial"/>
                <a:sym typeface="Arial"/>
              </a:defRPr>
            </a:pPr>
            <a:r>
              <a:t>Immediate access to Attendees</a:t>
            </a:r>
          </a:p>
          <a:p>
            <a:pPr lvl="1" marL="685800" indent="-228600" algn="l" defTabSz="914400">
              <a:lnSpc>
                <a:spcPct val="90000"/>
              </a:lnSpc>
              <a:spcBef>
                <a:spcPts val="500"/>
              </a:spcBef>
              <a:buClr>
                <a:srgbClr val="000000"/>
              </a:buClr>
              <a:buSzPts val="2400"/>
              <a:buFont typeface="Arial"/>
              <a:buChar char="•"/>
              <a:defRPr sz="2400">
                <a:solidFill>
                  <a:srgbClr val="FFFFFF"/>
                </a:solidFill>
                <a:latin typeface="Arial"/>
                <a:ea typeface="Arial"/>
                <a:cs typeface="Arial"/>
                <a:sym typeface="Arial"/>
              </a:defRPr>
            </a:pPr>
            <a:r>
              <a:t>Opportunity to provide flyers/company information</a:t>
            </a:r>
          </a:p>
          <a:p>
            <a:pPr lvl="1" marL="685800" indent="-228600" algn="l" defTabSz="914400">
              <a:lnSpc>
                <a:spcPct val="90000"/>
              </a:lnSpc>
              <a:spcBef>
                <a:spcPts val="500"/>
              </a:spcBef>
              <a:buClr>
                <a:srgbClr val="000000"/>
              </a:buClr>
              <a:buSzPts val="2400"/>
              <a:buFont typeface="Arial"/>
              <a:buChar char="•"/>
              <a:defRPr sz="2400">
                <a:solidFill>
                  <a:srgbClr val="FFFFFF"/>
                </a:solidFill>
                <a:latin typeface="Arial"/>
                <a:ea typeface="Arial"/>
                <a:cs typeface="Arial"/>
                <a:sym typeface="Arial"/>
              </a:defRPr>
            </a:pPr>
            <a:r>
              <a:t>Logo Placement on Event Advertisements</a:t>
            </a:r>
          </a:p>
          <a:p>
            <a:pPr lvl="1" marL="685800" indent="-228600" algn="l" defTabSz="914400">
              <a:lnSpc>
                <a:spcPct val="90000"/>
              </a:lnSpc>
              <a:spcBef>
                <a:spcPts val="500"/>
              </a:spcBef>
              <a:buClr>
                <a:srgbClr val="000000"/>
              </a:buClr>
              <a:buSzPts val="2400"/>
              <a:buFont typeface="Arial"/>
              <a:buChar char="•"/>
              <a:defRPr sz="2400">
                <a:solidFill>
                  <a:srgbClr val="FFFFFF"/>
                </a:solidFill>
                <a:latin typeface="Arial"/>
                <a:ea typeface="Arial"/>
                <a:cs typeface="Arial"/>
                <a:sym typeface="Arial"/>
              </a:defRPr>
            </a:pPr>
            <a:r>
              <a:t>Social media promotions</a:t>
            </a:r>
          </a:p>
          <a:p>
            <a:pPr lvl="1" marL="685800" indent="-228600" algn="l" defTabSz="914400">
              <a:lnSpc>
                <a:spcPct val="90000"/>
              </a:lnSpc>
              <a:spcBef>
                <a:spcPts val="500"/>
              </a:spcBef>
              <a:buClr>
                <a:srgbClr val="000000"/>
              </a:buClr>
              <a:buSzPts val="2400"/>
              <a:buFont typeface="Arial"/>
              <a:buChar char="•"/>
              <a:defRPr sz="2400">
                <a:solidFill>
                  <a:srgbClr val="FFFFFF"/>
                </a:solidFill>
                <a:latin typeface="Arial"/>
                <a:ea typeface="Arial"/>
                <a:cs typeface="Arial"/>
                <a:sym typeface="Arial"/>
              </a:defRPr>
            </a:pPr>
            <a:r>
              <a:t>Media exposure </a:t>
            </a:r>
          </a:p>
        </p:txBody>
      </p:sp>
      <p:pic>
        <p:nvPicPr>
          <p:cNvPr id="255" name="Data Business Sheet Blank.1.png" descr="Data Business Sheet Blank.1.png"/>
          <p:cNvPicPr>
            <a:picLocks noChangeAspect="1"/>
          </p:cNvPicPr>
          <p:nvPr/>
        </p:nvPicPr>
        <p:blipFill>
          <a:blip r:embed="rId3">
            <a:extLst/>
          </a:blip>
          <a:stretch>
            <a:fillRect/>
          </a:stretch>
        </p:blipFill>
        <p:spPr>
          <a:xfrm>
            <a:off x="7755726" y="1657271"/>
            <a:ext cx="4975637" cy="6439058"/>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257" name="FSBO (1200 DPI).png" descr="FSBO (1200 DPI).png"/>
          <p:cNvPicPr>
            <a:picLocks noChangeAspect="1"/>
          </p:cNvPicPr>
          <p:nvPr/>
        </p:nvPicPr>
        <p:blipFill>
          <a:blip r:embed="rId2">
            <a:extLst/>
          </a:blip>
          <a:stretch>
            <a:fillRect/>
          </a:stretch>
        </p:blipFill>
        <p:spPr>
          <a:xfrm>
            <a:off x="11175568" y="8964724"/>
            <a:ext cx="1381450" cy="385994"/>
          </a:xfrm>
          <a:prstGeom prst="rect">
            <a:avLst/>
          </a:prstGeom>
          <a:ln w="12700">
            <a:miter lim="400000"/>
          </a:ln>
        </p:spPr>
      </p:pic>
      <p:sp>
        <p:nvSpPr>
          <p:cNvPr id="258" name="Let’s talk about opportunities we can create for you"/>
          <p:cNvSpPr txBox="1"/>
          <p:nvPr>
            <p:ph type="ctrTitle"/>
          </p:nvPr>
        </p:nvSpPr>
        <p:spPr>
          <a:xfrm>
            <a:off x="1026512" y="98942"/>
            <a:ext cx="10951776" cy="1282701"/>
          </a:xfrm>
          <a:prstGeom prst="rect">
            <a:avLst/>
          </a:prstGeom>
        </p:spPr>
        <p:txBody>
          <a:bodyPr anchor="ctr"/>
          <a:lstStyle>
            <a:lvl1pPr>
              <a:defRPr sz="3000">
                <a:solidFill>
                  <a:srgbClr val="FFFFFF"/>
                </a:solidFill>
              </a:defRPr>
            </a:lvl1pPr>
          </a:lstStyle>
          <a:p>
            <a:pPr/>
            <a:r>
              <a:t>Let’s talk about opportunities we can create for you</a:t>
            </a:r>
          </a:p>
        </p:txBody>
      </p:sp>
      <p:pic>
        <p:nvPicPr>
          <p:cNvPr id="259" name="IMG_1326.JPG" descr="IMG_1326.JPG"/>
          <p:cNvPicPr>
            <a:picLocks noChangeAspect="1"/>
          </p:cNvPicPr>
          <p:nvPr/>
        </p:nvPicPr>
        <p:blipFill>
          <a:blip r:embed="rId3">
            <a:extLst/>
          </a:blip>
          <a:stretch>
            <a:fillRect/>
          </a:stretch>
        </p:blipFill>
        <p:spPr>
          <a:xfrm>
            <a:off x="871487" y="1904778"/>
            <a:ext cx="3323259" cy="3323259"/>
          </a:xfrm>
          <a:prstGeom prst="rect">
            <a:avLst/>
          </a:prstGeom>
          <a:ln w="12700">
            <a:miter lim="400000"/>
          </a:ln>
        </p:spPr>
      </p:pic>
      <p:sp>
        <p:nvSpPr>
          <p:cNvPr id="260" name="Sandy (S.E.) Day…"/>
          <p:cNvSpPr txBox="1"/>
          <p:nvPr/>
        </p:nvSpPr>
        <p:spPr>
          <a:xfrm>
            <a:off x="4547441" y="4174690"/>
            <a:ext cx="8006454" cy="235638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400">
              <a:lnSpc>
                <a:spcPct val="90000"/>
              </a:lnSpc>
              <a:spcBef>
                <a:spcPts val="0"/>
              </a:spcBef>
              <a:defRPr b="1" sz="2800">
                <a:solidFill>
                  <a:srgbClr val="FFFFFF"/>
                </a:solidFill>
                <a:latin typeface="Arial"/>
                <a:ea typeface="Arial"/>
                <a:cs typeface="Arial"/>
                <a:sym typeface="Arial"/>
              </a:defRPr>
            </a:pPr>
            <a:r>
              <a:t>Sandy (S.E.) Day</a:t>
            </a:r>
          </a:p>
          <a:p>
            <a:pPr defTabSz="914400">
              <a:lnSpc>
                <a:spcPct val="90000"/>
              </a:lnSpc>
              <a:spcBef>
                <a:spcPts val="0"/>
              </a:spcBef>
              <a:defRPr sz="2800">
                <a:solidFill>
                  <a:srgbClr val="FFFFFF"/>
                </a:solidFill>
                <a:latin typeface="Arial"/>
                <a:ea typeface="Arial"/>
                <a:cs typeface="Arial"/>
                <a:sym typeface="Arial"/>
              </a:defRPr>
            </a:pPr>
            <a:r>
              <a:t>EVP of Corporate Partnerships</a:t>
            </a:r>
          </a:p>
          <a:p>
            <a:pPr defTabSz="914400">
              <a:lnSpc>
                <a:spcPct val="90000"/>
              </a:lnSpc>
              <a:spcBef>
                <a:spcPts val="0"/>
              </a:spcBef>
              <a:defRPr sz="2800">
                <a:solidFill>
                  <a:srgbClr val="FFFFFF"/>
                </a:solidFill>
                <a:latin typeface="Arial"/>
                <a:ea typeface="Arial"/>
                <a:cs typeface="Arial"/>
                <a:sym typeface="Arial"/>
              </a:defRPr>
            </a:pPr>
          </a:p>
          <a:p>
            <a:pPr defTabSz="914400">
              <a:lnSpc>
                <a:spcPct val="90000"/>
              </a:lnSpc>
              <a:spcBef>
                <a:spcPts val="0"/>
              </a:spcBef>
              <a:defRPr sz="2800">
                <a:solidFill>
                  <a:srgbClr val="FFFFFF"/>
                </a:solidFill>
                <a:latin typeface="Arial"/>
                <a:ea typeface="Arial"/>
                <a:cs typeface="Arial"/>
                <a:sym typeface="Arial"/>
              </a:defRPr>
            </a:pPr>
            <a:r>
              <a:t>Cell: 571-532-1761</a:t>
            </a:r>
          </a:p>
          <a:p>
            <a:pPr defTabSz="914400">
              <a:lnSpc>
                <a:spcPct val="90000"/>
              </a:lnSpc>
              <a:spcBef>
                <a:spcPts val="0"/>
              </a:spcBef>
              <a:defRPr sz="2800">
                <a:solidFill>
                  <a:srgbClr val="FFFFFF"/>
                </a:solidFill>
                <a:latin typeface="Arial"/>
                <a:ea typeface="Arial"/>
                <a:cs typeface="Arial"/>
                <a:sym typeface="Arial"/>
              </a:defRPr>
            </a:pPr>
            <a:r>
              <a:rPr u="sng">
                <a:uFill>
                  <a:solidFill>
                    <a:srgbClr val="0563C1"/>
                  </a:solidFill>
                </a:uFill>
                <a:hlinkClick r:id="rId4" invalidUrl="" action="" tgtFrame="" tooltip="" history="1" highlightClick="0" endSnd="0"/>
              </a:rPr>
              <a:t>seday@fsbonly.com</a:t>
            </a:r>
          </a:p>
          <a:p>
            <a:pPr defTabSz="914400">
              <a:lnSpc>
                <a:spcPct val="90000"/>
              </a:lnSpc>
              <a:spcBef>
                <a:spcPts val="1000"/>
              </a:spcBef>
              <a:defRPr sz="2800">
                <a:solidFill>
                  <a:srgbClr val="FFFFFF"/>
                </a:solidFill>
                <a:latin typeface="Arial"/>
                <a:ea typeface="Arial"/>
                <a:cs typeface="Arial"/>
                <a:sym typeface="Arial"/>
              </a:defRPr>
            </a:pPr>
            <a:r>
              <a:t>Let’s start a conversation and increase your yield!</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sp>
        <p:nvSpPr>
          <p:cNvPr id="144" name="What is the Small Business Credit Survival Boot Camp®?"/>
          <p:cNvSpPr txBox="1"/>
          <p:nvPr>
            <p:ph type="title"/>
          </p:nvPr>
        </p:nvSpPr>
        <p:spPr>
          <a:xfrm>
            <a:off x="1026512" y="261654"/>
            <a:ext cx="10951776" cy="1282701"/>
          </a:xfrm>
          <a:prstGeom prst="rect">
            <a:avLst/>
          </a:prstGeom>
        </p:spPr>
        <p:txBody>
          <a:bodyPr/>
          <a:lstStyle>
            <a:lvl1pPr>
              <a:defRPr sz="3000">
                <a:solidFill>
                  <a:srgbClr val="FFFFFF"/>
                </a:solidFill>
              </a:defRPr>
            </a:lvl1pPr>
          </a:lstStyle>
          <a:p>
            <a:pPr/>
            <a:r>
              <a:t>What is the Small Business Credit Survival Boot Camp®?</a:t>
            </a:r>
          </a:p>
        </p:txBody>
      </p:sp>
      <p:sp>
        <p:nvSpPr>
          <p:cNvPr id="145" name="The Small Business Credit Survival Boot Camp© property is a  unique, one-day event developed to sync qualified small business owners with specific lenders and corporate creditors, who want to fulfill their community reinvestment obligations by assisting "/>
          <p:cNvSpPr txBox="1"/>
          <p:nvPr>
            <p:ph type="body" idx="1"/>
          </p:nvPr>
        </p:nvSpPr>
        <p:spPr>
          <a:xfrm>
            <a:off x="679243" y="1757959"/>
            <a:ext cx="11646314" cy="4398070"/>
          </a:xfrm>
          <a:prstGeom prst="rect">
            <a:avLst/>
          </a:prstGeom>
        </p:spPr>
        <p:txBody>
          <a:bodyPr/>
          <a:lstStyle/>
          <a:p>
            <a:pPr algn="l" defTabSz="457200">
              <a:buClrTx/>
              <a:defRPr sz="2600">
                <a:solidFill>
                  <a:srgbClr val="FFFFFF"/>
                </a:solidFill>
                <a:latin typeface="Arial"/>
                <a:ea typeface="Arial"/>
                <a:cs typeface="Arial"/>
                <a:sym typeface="Arial"/>
              </a:defRPr>
            </a:pPr>
            <a:r>
              <a:t>The Small Business Credit Survival Boot Camp© property is a  unique, one-day event developed to sync qualified small business owners with specific lenders and corporate creditors, who want to fulfill their community reinvestment obligations by assisting small business owners in starting their journey to establishing and building, viable and sustainable business credit.</a:t>
            </a:r>
          </a:p>
          <a:p>
            <a:pPr algn="l" defTabSz="457200">
              <a:buClrTx/>
              <a:defRPr sz="2600">
                <a:solidFill>
                  <a:srgbClr val="FFFFFF"/>
                </a:solidFill>
                <a:latin typeface="Arial"/>
                <a:ea typeface="Arial"/>
                <a:cs typeface="Arial"/>
                <a:sym typeface="Arial"/>
              </a:defRPr>
            </a:pPr>
          </a:p>
          <a:p>
            <a:pPr algn="l" defTabSz="457200">
              <a:buClrTx/>
              <a:defRPr sz="2600">
                <a:solidFill>
                  <a:srgbClr val="FFFFFF"/>
                </a:solidFill>
                <a:latin typeface="Arial"/>
                <a:ea typeface="Arial"/>
                <a:cs typeface="Arial"/>
                <a:sym typeface="Arial"/>
              </a:defRPr>
            </a:pPr>
            <a:r>
              <a:t>At the Boot Camp, we invite specific lenders and corporate creditors, who want to fulfill their community reinvestment obligations to connect with decision makers, and assist them on their credit building journey.</a:t>
            </a:r>
          </a:p>
          <a:p>
            <a:pPr algn="l" defTabSz="457200">
              <a:buClrTx/>
              <a:defRPr sz="2600">
                <a:solidFill>
                  <a:srgbClr val="FFFFFF"/>
                </a:solidFill>
                <a:latin typeface="Times New Roman"/>
                <a:ea typeface="Times New Roman"/>
                <a:cs typeface="Times New Roman"/>
                <a:sym typeface="Times New Roman"/>
              </a:defRPr>
            </a:pPr>
          </a:p>
        </p:txBody>
      </p:sp>
      <p:pic>
        <p:nvPicPr>
          <p:cNvPr id="146" name="FSBO (1200 DPI).png" descr="FSBO (1200 DPI).png"/>
          <p:cNvPicPr>
            <a:picLocks noChangeAspect="1"/>
          </p:cNvPicPr>
          <p:nvPr/>
        </p:nvPicPr>
        <p:blipFill>
          <a:blip r:embed="rId2">
            <a:extLst/>
          </a:blip>
          <a:stretch>
            <a:fillRect/>
          </a:stretch>
        </p:blipFill>
        <p:spPr>
          <a:xfrm>
            <a:off x="11175568" y="8964724"/>
            <a:ext cx="1381450" cy="385994"/>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148" name="FSBO (1200 DPI).png" descr="FSBO (1200 DPI).png"/>
          <p:cNvPicPr>
            <a:picLocks noChangeAspect="1"/>
          </p:cNvPicPr>
          <p:nvPr/>
        </p:nvPicPr>
        <p:blipFill>
          <a:blip r:embed="rId2">
            <a:extLst/>
          </a:blip>
          <a:stretch>
            <a:fillRect/>
          </a:stretch>
        </p:blipFill>
        <p:spPr>
          <a:xfrm>
            <a:off x="11175568" y="8964724"/>
            <a:ext cx="1381450" cy="385994"/>
          </a:xfrm>
          <a:prstGeom prst="rect">
            <a:avLst/>
          </a:prstGeom>
          <a:ln w="12700">
            <a:miter lim="400000"/>
          </a:ln>
        </p:spPr>
      </p:pic>
      <p:pic>
        <p:nvPicPr>
          <p:cNvPr id="149" name="Image" descr="Image"/>
          <p:cNvPicPr>
            <a:picLocks noChangeAspect="1"/>
          </p:cNvPicPr>
          <p:nvPr/>
        </p:nvPicPr>
        <p:blipFill>
          <a:blip r:embed="rId3">
            <a:extLst/>
          </a:blip>
          <a:stretch>
            <a:fillRect/>
          </a:stretch>
        </p:blipFill>
        <p:spPr>
          <a:xfrm>
            <a:off x="-7429" y="-21993"/>
            <a:ext cx="8155613" cy="5437076"/>
          </a:xfrm>
          <a:prstGeom prst="rect">
            <a:avLst/>
          </a:prstGeom>
          <a:ln w="12700">
            <a:miter lim="400000"/>
          </a:ln>
        </p:spPr>
      </p:pic>
      <p:sp>
        <p:nvSpPr>
          <p:cNvPr id="150" name="connect with decision makers who are qualified and actively seeking to build their business credit profiles for their businesses!"/>
          <p:cNvSpPr txBox="1"/>
          <p:nvPr>
            <p:ph type="title"/>
          </p:nvPr>
        </p:nvSpPr>
        <p:spPr>
          <a:xfrm>
            <a:off x="-9510" y="5606215"/>
            <a:ext cx="10951777" cy="1282701"/>
          </a:xfrm>
          <a:prstGeom prst="rect">
            <a:avLst/>
          </a:prstGeom>
        </p:spPr>
        <p:txBody>
          <a:bodyPr/>
          <a:lstStyle>
            <a:lvl1pPr algn="l" defTabSz="525779">
              <a:defRPr sz="2700">
                <a:solidFill>
                  <a:srgbClr val="FFFFFF"/>
                </a:solidFill>
              </a:defRPr>
            </a:lvl1pPr>
          </a:lstStyle>
          <a:p>
            <a:pPr/>
            <a:r>
              <a:t>connect with decision makers who are qualified and actively seeking to build their business credit profiles for their businesses!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152" name="FSBO (1200 DPI).png" descr="FSBO (1200 DPI).png"/>
          <p:cNvPicPr>
            <a:picLocks noChangeAspect="1"/>
          </p:cNvPicPr>
          <p:nvPr/>
        </p:nvPicPr>
        <p:blipFill>
          <a:blip r:embed="rId2">
            <a:extLst/>
          </a:blip>
          <a:stretch>
            <a:fillRect/>
          </a:stretch>
        </p:blipFill>
        <p:spPr>
          <a:xfrm>
            <a:off x="11175568" y="8964724"/>
            <a:ext cx="1381450" cy="385994"/>
          </a:xfrm>
          <a:prstGeom prst="rect">
            <a:avLst/>
          </a:prstGeom>
          <a:ln w="12700">
            <a:miter lim="400000"/>
          </a:ln>
        </p:spPr>
      </p:pic>
      <p:sp>
        <p:nvSpPr>
          <p:cNvPr id="153" name="SPONSORSHIP PHILOSOPHY"/>
          <p:cNvSpPr txBox="1"/>
          <p:nvPr>
            <p:ph type="title"/>
          </p:nvPr>
        </p:nvSpPr>
        <p:spPr>
          <a:xfrm>
            <a:off x="1026512" y="98942"/>
            <a:ext cx="10951776" cy="1282701"/>
          </a:xfrm>
          <a:prstGeom prst="rect">
            <a:avLst/>
          </a:prstGeom>
        </p:spPr>
        <p:txBody>
          <a:bodyPr/>
          <a:lstStyle>
            <a:lvl1pPr>
              <a:defRPr sz="3000">
                <a:solidFill>
                  <a:srgbClr val="FFFFFF"/>
                </a:solidFill>
              </a:defRPr>
            </a:lvl1pPr>
          </a:lstStyle>
          <a:p>
            <a:pPr/>
            <a:r>
              <a:t>SPONSORSHIP PHILOSOPHY</a:t>
            </a:r>
          </a:p>
        </p:txBody>
      </p:sp>
      <p:sp>
        <p:nvSpPr>
          <p:cNvPr id="154" name="The Small Business Credit Survival Boot Camp offers a variety of participant engagement opportunities for sponsors including 31+ data points lead generation on each small businesses/owners, corporate branding, speaking, and networking.…"/>
          <p:cNvSpPr txBox="1"/>
          <p:nvPr>
            <p:ph type="body" idx="4294967295"/>
          </p:nvPr>
        </p:nvSpPr>
        <p:spPr>
          <a:xfrm>
            <a:off x="679243" y="1887414"/>
            <a:ext cx="11646314" cy="5127184"/>
          </a:xfrm>
          <a:prstGeom prst="rect">
            <a:avLst/>
          </a:prstGeom>
        </p:spPr>
        <p:txBody>
          <a:bodyPr anchor="t"/>
          <a:lstStyle/>
          <a:p>
            <a:pPr marL="0" indent="0" defTabSz="457200">
              <a:spcBef>
                <a:spcPts val="0"/>
              </a:spcBef>
              <a:buSzTx/>
              <a:buNone/>
              <a:defRPr sz="1600">
                <a:solidFill>
                  <a:srgbClr val="FFFFFF"/>
                </a:solidFill>
                <a:latin typeface="Arial"/>
                <a:ea typeface="Arial"/>
                <a:cs typeface="Arial"/>
                <a:sym typeface="Arial"/>
              </a:defRPr>
            </a:pPr>
            <a:r>
              <a:rPr sz="2200"/>
              <a:t>The Small Business Credit Survival Boot Camp offers a variety of participant engagement opportunities for sponsors including 31+ data points lead generation on each small businesses/owners, corporate branding, speaking, and networking.</a:t>
            </a:r>
            <a:endParaRPr sz="2200"/>
          </a:p>
          <a:p>
            <a:pPr marL="0" indent="0" defTabSz="457200">
              <a:spcBef>
                <a:spcPts val="0"/>
              </a:spcBef>
              <a:buSzTx/>
              <a:buNone/>
              <a:defRPr sz="1600">
                <a:solidFill>
                  <a:srgbClr val="FFFFFF"/>
                </a:solidFill>
                <a:latin typeface="Arial"/>
                <a:ea typeface="Arial"/>
                <a:cs typeface="Arial"/>
                <a:sym typeface="Arial"/>
              </a:defRPr>
            </a:pPr>
            <a:endParaRPr sz="2200"/>
          </a:p>
          <a:p>
            <a:pPr marL="0" indent="0" defTabSz="457200">
              <a:spcBef>
                <a:spcPts val="0"/>
              </a:spcBef>
              <a:buSzTx/>
              <a:buNone/>
              <a:defRPr sz="1600">
                <a:solidFill>
                  <a:srgbClr val="FFFFFF"/>
                </a:solidFill>
                <a:latin typeface="Arial"/>
                <a:ea typeface="Arial"/>
                <a:cs typeface="Arial"/>
                <a:sym typeface="Arial"/>
              </a:defRPr>
            </a:pPr>
            <a:r>
              <a:rPr sz="2200"/>
              <a:t>We work with our sponsors to identify best uses of boot camp assets to achieve maximum exposure to increase existing sales and marketing efforts to decision-makers.</a:t>
            </a:r>
            <a:endParaRPr sz="2200"/>
          </a:p>
          <a:p>
            <a:pPr marL="0" indent="0" defTabSz="457200">
              <a:spcBef>
                <a:spcPts val="0"/>
              </a:spcBef>
              <a:buSzTx/>
              <a:buNone/>
              <a:defRPr sz="1600">
                <a:solidFill>
                  <a:srgbClr val="FFFFFF"/>
                </a:solidFill>
                <a:latin typeface="Arial"/>
                <a:ea typeface="Arial"/>
                <a:cs typeface="Arial"/>
                <a:sym typeface="Arial"/>
              </a:defRPr>
            </a:pPr>
            <a:endParaRPr sz="2200"/>
          </a:p>
          <a:p>
            <a:pPr marL="0" indent="0" defTabSz="457200">
              <a:spcBef>
                <a:spcPts val="0"/>
              </a:spcBef>
              <a:buSzTx/>
              <a:buNone/>
              <a:defRPr sz="1600">
                <a:solidFill>
                  <a:srgbClr val="FFFFFF"/>
                </a:solidFill>
                <a:latin typeface="Arial"/>
                <a:ea typeface="Arial"/>
                <a:cs typeface="Arial"/>
                <a:sym typeface="Arial"/>
              </a:defRPr>
            </a:pPr>
            <a:r>
              <a:rPr sz="2200"/>
              <a:t>We use in-person activations, product integrations, contests, onsite and podcast interviews, and prominent logo placement to promote our sponsors. Our sponsors can educate on the importance of strong credit profiles for lending, entertain and engage a focused and qualified audience of decisions-makers focused on building and growing their business credit.</a:t>
            </a:r>
            <a:endParaRPr sz="2200"/>
          </a:p>
          <a:p>
            <a:pPr marL="0" indent="0" defTabSz="457200">
              <a:spcBef>
                <a:spcPts val="0"/>
              </a:spcBef>
              <a:buSzTx/>
              <a:buNone/>
              <a:defRPr sz="1600">
                <a:solidFill>
                  <a:srgbClr val="FFFFFF"/>
                </a:solidFill>
                <a:latin typeface="Times New Roman"/>
                <a:ea typeface="Times New Roman"/>
                <a:cs typeface="Times New Roman"/>
                <a:sym typeface="Times New Roman"/>
              </a:defRPr>
            </a:pPr>
            <a:endParaRPr sz="2200"/>
          </a:p>
          <a:p>
            <a:pPr marL="0" indent="0" defTabSz="457200">
              <a:spcBef>
                <a:spcPts val="0"/>
              </a:spcBef>
              <a:buSzTx/>
              <a:buNone/>
              <a:defRPr sz="1600">
                <a:solidFill>
                  <a:srgbClr val="FFFFFF"/>
                </a:solidFill>
                <a:latin typeface="Times New Roman"/>
                <a:ea typeface="Times New Roman"/>
                <a:cs typeface="Times New Roman"/>
                <a:sym typeface="Times New Roman"/>
              </a:defRPr>
            </a:pPr>
          </a:p>
          <a:p>
            <a:pPr marL="0" indent="0" defTabSz="457200">
              <a:spcBef>
                <a:spcPts val="0"/>
              </a:spcBef>
              <a:buSzTx/>
              <a:buNone/>
              <a:defRPr sz="1600">
                <a:solidFill>
                  <a:srgbClr val="FFFFFF"/>
                </a:solidFill>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156" name="FSBO (1200 DPI).png" descr="FSBO (1200 DPI).png"/>
          <p:cNvPicPr>
            <a:picLocks noChangeAspect="1"/>
          </p:cNvPicPr>
          <p:nvPr/>
        </p:nvPicPr>
        <p:blipFill>
          <a:blip r:embed="rId2">
            <a:extLst/>
          </a:blip>
          <a:stretch>
            <a:fillRect/>
          </a:stretch>
        </p:blipFill>
        <p:spPr>
          <a:xfrm>
            <a:off x="11175568" y="8964724"/>
            <a:ext cx="1381450" cy="385994"/>
          </a:xfrm>
          <a:prstGeom prst="rect">
            <a:avLst/>
          </a:prstGeom>
          <a:ln w="12700">
            <a:miter lim="400000"/>
          </a:ln>
        </p:spPr>
      </p:pic>
      <p:sp>
        <p:nvSpPr>
          <p:cNvPr id="157" name="About Our qualified attendees"/>
          <p:cNvSpPr txBox="1"/>
          <p:nvPr>
            <p:ph type="title"/>
          </p:nvPr>
        </p:nvSpPr>
        <p:spPr>
          <a:xfrm>
            <a:off x="1026512" y="98942"/>
            <a:ext cx="10951776" cy="1282701"/>
          </a:xfrm>
          <a:prstGeom prst="rect">
            <a:avLst/>
          </a:prstGeom>
        </p:spPr>
        <p:txBody>
          <a:bodyPr/>
          <a:lstStyle>
            <a:lvl1pPr>
              <a:defRPr sz="3000">
                <a:solidFill>
                  <a:srgbClr val="FFFFFF"/>
                </a:solidFill>
              </a:defRPr>
            </a:lvl1pPr>
          </a:lstStyle>
          <a:p>
            <a:pPr/>
            <a:r>
              <a:t>About Our qualified attendees</a:t>
            </a:r>
          </a:p>
        </p:txBody>
      </p:sp>
      <p:sp>
        <p:nvSpPr>
          <p:cNvPr id="158" name="The Small Business Credit Survival Boot Camp attracts business owners whose businesses must qualify to attend the boot camp.…"/>
          <p:cNvSpPr txBox="1"/>
          <p:nvPr>
            <p:ph type="body" idx="4294967295"/>
          </p:nvPr>
        </p:nvSpPr>
        <p:spPr>
          <a:xfrm>
            <a:off x="679243" y="1887414"/>
            <a:ext cx="11646314" cy="5127184"/>
          </a:xfrm>
          <a:prstGeom prst="rect">
            <a:avLst/>
          </a:prstGeom>
        </p:spPr>
        <p:txBody>
          <a:bodyPr anchor="t"/>
          <a:lstStyle/>
          <a:p>
            <a:pPr marL="0" indent="0" defTabSz="457200">
              <a:spcBef>
                <a:spcPts val="0"/>
              </a:spcBef>
              <a:buSzTx/>
              <a:buNone/>
              <a:defRPr sz="1600">
                <a:solidFill>
                  <a:srgbClr val="FFFFFF"/>
                </a:solidFill>
                <a:latin typeface="Arial"/>
                <a:ea typeface="Arial"/>
                <a:cs typeface="Arial"/>
                <a:sym typeface="Arial"/>
              </a:defRPr>
            </a:pPr>
            <a:r>
              <a:rPr sz="2200"/>
              <a:t>The Small Business Credit Survival Boot Camp attracts business owners whose businesses must qualify to attend the boot camp.</a:t>
            </a:r>
            <a:endParaRPr sz="2200"/>
          </a:p>
          <a:p>
            <a:pPr marL="0" indent="0" defTabSz="457200">
              <a:spcBef>
                <a:spcPts val="0"/>
              </a:spcBef>
              <a:buSzTx/>
              <a:buNone/>
              <a:defRPr sz="1600">
                <a:solidFill>
                  <a:srgbClr val="FFFFFF"/>
                </a:solidFill>
                <a:latin typeface="Arial"/>
                <a:ea typeface="Arial"/>
                <a:cs typeface="Arial"/>
                <a:sym typeface="Arial"/>
              </a:defRPr>
            </a:pPr>
            <a:endParaRPr sz="2200"/>
          </a:p>
          <a:p>
            <a:pPr marL="0" indent="0" defTabSz="457200">
              <a:spcBef>
                <a:spcPts val="0"/>
              </a:spcBef>
              <a:buSzTx/>
              <a:buNone/>
              <a:defRPr sz="1600">
                <a:solidFill>
                  <a:srgbClr val="FFFFFF"/>
                </a:solidFill>
                <a:latin typeface="Arial"/>
                <a:ea typeface="Arial"/>
                <a:cs typeface="Arial"/>
                <a:sym typeface="Arial"/>
              </a:defRPr>
            </a:pPr>
            <a:r>
              <a:rPr sz="2200"/>
              <a:t>Our attendees are primary decision makers who are eager to engage with boot camp sponsors. With a focus on building and increasing viable and sustainable business credit for their companies, our attendees are extremely interested in the products and services provided by the sponsors. </a:t>
            </a:r>
            <a:endParaRPr sz="2200"/>
          </a:p>
          <a:p>
            <a:pPr marL="0" indent="0" defTabSz="457200">
              <a:spcBef>
                <a:spcPts val="0"/>
              </a:spcBef>
              <a:buSzTx/>
              <a:buNone/>
              <a:defRPr sz="1600">
                <a:solidFill>
                  <a:srgbClr val="FFFFFF"/>
                </a:solidFill>
                <a:latin typeface="Arial"/>
                <a:ea typeface="Arial"/>
                <a:cs typeface="Arial"/>
                <a:sym typeface="Arial"/>
              </a:defRPr>
            </a:pPr>
            <a:endParaRPr sz="2200"/>
          </a:p>
          <a:p>
            <a:pPr marL="0" indent="0" defTabSz="457200">
              <a:spcBef>
                <a:spcPts val="0"/>
              </a:spcBef>
              <a:buSzTx/>
              <a:buNone/>
              <a:defRPr sz="1600">
                <a:solidFill>
                  <a:srgbClr val="FFFFFF"/>
                </a:solidFill>
                <a:latin typeface="Arial"/>
                <a:ea typeface="Arial"/>
                <a:cs typeface="Arial"/>
                <a:sym typeface="Arial"/>
              </a:defRPr>
            </a:pPr>
            <a:r>
              <a:rPr sz="2200"/>
              <a:t>Each qualified business owner can utilize several products and services of each sponsors with future opportunity to increase their product usage. All of our attendees expect sponsor participation.</a:t>
            </a:r>
            <a:endParaRPr sz="2200"/>
          </a:p>
          <a:p>
            <a:pPr marL="0" indent="0" defTabSz="457200">
              <a:spcBef>
                <a:spcPts val="0"/>
              </a:spcBef>
              <a:buSzTx/>
              <a:buNone/>
              <a:defRPr sz="1600">
                <a:solidFill>
                  <a:srgbClr val="FFFFFF"/>
                </a:solidFill>
                <a:latin typeface="Times New Roman"/>
                <a:ea typeface="Times New Roman"/>
                <a:cs typeface="Times New Roman"/>
                <a:sym typeface="Times New Roman"/>
              </a:defRPr>
            </a:pPr>
            <a:endParaRPr sz="2200"/>
          </a:p>
          <a:p>
            <a:pPr marL="0" indent="0" defTabSz="457200">
              <a:spcBef>
                <a:spcPts val="0"/>
              </a:spcBef>
              <a:buSzTx/>
              <a:buNone/>
              <a:defRPr sz="1600">
                <a:solidFill>
                  <a:srgbClr val="FFFFFF"/>
                </a:solidFill>
                <a:latin typeface="Times New Roman"/>
                <a:ea typeface="Times New Roman"/>
                <a:cs typeface="Times New Roman"/>
                <a:sym typeface="Times New Roman"/>
              </a:defRPr>
            </a:pPr>
          </a:p>
          <a:p>
            <a:pPr marL="0" indent="0" defTabSz="457200">
              <a:spcBef>
                <a:spcPts val="0"/>
              </a:spcBef>
              <a:buSzTx/>
              <a:buNone/>
              <a:defRPr sz="1600">
                <a:solidFill>
                  <a:srgbClr val="FFFFFF"/>
                </a:solidFill>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160" name="FSBO (1200 DPI).png" descr="FSBO (1200 DPI).png"/>
          <p:cNvPicPr>
            <a:picLocks noChangeAspect="1"/>
          </p:cNvPicPr>
          <p:nvPr/>
        </p:nvPicPr>
        <p:blipFill>
          <a:blip r:embed="rId2">
            <a:extLst/>
          </a:blip>
          <a:stretch>
            <a:fillRect/>
          </a:stretch>
        </p:blipFill>
        <p:spPr>
          <a:xfrm>
            <a:off x="11175568" y="8964724"/>
            <a:ext cx="1381450" cy="385994"/>
          </a:xfrm>
          <a:prstGeom prst="rect">
            <a:avLst/>
          </a:prstGeom>
          <a:ln w="12700">
            <a:miter lim="400000"/>
          </a:ln>
        </p:spPr>
      </p:pic>
      <p:sp>
        <p:nvSpPr>
          <p:cNvPr id="161" name="Our audience at a glance"/>
          <p:cNvSpPr txBox="1"/>
          <p:nvPr>
            <p:ph type="ctrTitle"/>
          </p:nvPr>
        </p:nvSpPr>
        <p:spPr>
          <a:xfrm>
            <a:off x="1026512" y="98942"/>
            <a:ext cx="10951776" cy="1282701"/>
          </a:xfrm>
          <a:prstGeom prst="rect">
            <a:avLst/>
          </a:prstGeom>
        </p:spPr>
        <p:txBody>
          <a:bodyPr anchor="ctr"/>
          <a:lstStyle>
            <a:lvl1pPr>
              <a:defRPr sz="3000">
                <a:solidFill>
                  <a:srgbClr val="FFFFFF"/>
                </a:solidFill>
              </a:defRPr>
            </a:lvl1pPr>
          </a:lstStyle>
          <a:p>
            <a:pPr/>
            <a:r>
              <a:t>Our audience at a glance</a:t>
            </a:r>
          </a:p>
        </p:txBody>
      </p:sp>
      <p:sp>
        <p:nvSpPr>
          <p:cNvPr id="162" name="100% are final decision makers"/>
          <p:cNvSpPr txBox="1"/>
          <p:nvPr/>
        </p:nvSpPr>
        <p:spPr>
          <a:xfrm>
            <a:off x="4191932" y="1323832"/>
            <a:ext cx="4057632" cy="3976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100">
                <a:solidFill>
                  <a:srgbClr val="FFFFFF"/>
                </a:solidFill>
                <a:latin typeface="Arial"/>
                <a:ea typeface="Arial"/>
                <a:cs typeface="Arial"/>
                <a:sym typeface="Arial"/>
              </a:defRPr>
            </a:lvl1pPr>
          </a:lstStyle>
          <a:p>
            <a:pPr/>
            <a:r>
              <a:t>100% are final decision makers</a:t>
            </a:r>
          </a:p>
        </p:txBody>
      </p:sp>
      <p:sp>
        <p:nvSpPr>
          <p:cNvPr id="163" name="100% have the title of President/CEO/Owner"/>
          <p:cNvSpPr txBox="1"/>
          <p:nvPr/>
        </p:nvSpPr>
        <p:spPr>
          <a:xfrm>
            <a:off x="2994852" y="2112194"/>
            <a:ext cx="5672157" cy="3976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100">
                <a:solidFill>
                  <a:srgbClr val="FFFFFF"/>
                </a:solidFill>
                <a:latin typeface="Arial"/>
                <a:ea typeface="Arial"/>
                <a:cs typeface="Arial"/>
                <a:sym typeface="Arial"/>
              </a:defRPr>
            </a:lvl1pPr>
          </a:lstStyle>
          <a:p>
            <a:pPr/>
            <a:r>
              <a:t>100% have the title of President/CEO/Owner</a:t>
            </a:r>
          </a:p>
        </p:txBody>
      </p:sp>
      <p:sp>
        <p:nvSpPr>
          <p:cNvPr id="164" name="100 % want to improve or expand their business credit"/>
          <p:cNvSpPr txBox="1"/>
          <p:nvPr/>
        </p:nvSpPr>
        <p:spPr>
          <a:xfrm>
            <a:off x="1751289" y="2900557"/>
            <a:ext cx="7020763" cy="3976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100">
                <a:solidFill>
                  <a:srgbClr val="FFFFFF"/>
                </a:solidFill>
                <a:latin typeface="Arial"/>
                <a:ea typeface="Arial"/>
                <a:cs typeface="Arial"/>
                <a:sym typeface="Arial"/>
              </a:defRPr>
            </a:lvl1pPr>
          </a:lstStyle>
          <a:p>
            <a:pPr/>
            <a:r>
              <a:t>100 % want to improve or expand their business credit</a:t>
            </a:r>
          </a:p>
        </p:txBody>
      </p:sp>
      <p:sp>
        <p:nvSpPr>
          <p:cNvPr id="165" name="89% would consider using a sponsor’s product"/>
          <p:cNvSpPr txBox="1"/>
          <p:nvPr/>
        </p:nvSpPr>
        <p:spPr>
          <a:xfrm>
            <a:off x="2972518" y="5265645"/>
            <a:ext cx="6101117" cy="3976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100">
                <a:solidFill>
                  <a:srgbClr val="FFFFFF"/>
                </a:solidFill>
                <a:latin typeface="Arial"/>
                <a:ea typeface="Arial"/>
                <a:cs typeface="Arial"/>
                <a:sym typeface="Arial"/>
              </a:defRPr>
            </a:lvl1pPr>
          </a:lstStyle>
          <a:p>
            <a:pPr/>
            <a:r>
              <a:t>89% would consider using a sponsor’s product</a:t>
            </a:r>
          </a:p>
        </p:txBody>
      </p:sp>
      <p:sp>
        <p:nvSpPr>
          <p:cNvPr id="166" name="80% will apply for new credit cards/request new limits on credit cards"/>
          <p:cNvSpPr txBox="1"/>
          <p:nvPr/>
        </p:nvSpPr>
        <p:spPr>
          <a:xfrm>
            <a:off x="1843172" y="6054007"/>
            <a:ext cx="8992233" cy="3976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100">
                <a:solidFill>
                  <a:srgbClr val="FFFFFF"/>
                </a:solidFill>
                <a:latin typeface="Arial"/>
                <a:ea typeface="Arial"/>
                <a:cs typeface="Arial"/>
                <a:sym typeface="Arial"/>
              </a:defRPr>
            </a:lvl1pPr>
          </a:lstStyle>
          <a:p>
            <a:pPr/>
            <a:r>
              <a:t> 80% will apply for new credit cards/request new limits on credit cards</a:t>
            </a:r>
          </a:p>
        </p:txBody>
      </p:sp>
      <p:sp>
        <p:nvSpPr>
          <p:cNvPr id="167" name="89% will apply for lines of credit/request increase lines of credit"/>
          <p:cNvSpPr txBox="1"/>
          <p:nvPr/>
        </p:nvSpPr>
        <p:spPr>
          <a:xfrm>
            <a:off x="2963453" y="3688920"/>
            <a:ext cx="8236409" cy="3976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100">
                <a:solidFill>
                  <a:srgbClr val="FFFFFF"/>
                </a:solidFill>
                <a:latin typeface="Arial"/>
                <a:ea typeface="Arial"/>
                <a:cs typeface="Arial"/>
                <a:sym typeface="Arial"/>
              </a:defRPr>
            </a:lvl1pPr>
          </a:lstStyle>
          <a:p>
            <a:pPr/>
            <a:r>
              <a:t> 89% will apply for lines of credit/request increase lines of credit</a:t>
            </a:r>
          </a:p>
        </p:txBody>
      </p:sp>
      <p:sp>
        <p:nvSpPr>
          <p:cNvPr id="168" name="99% expects to grow, expand, and secure working capital"/>
          <p:cNvSpPr txBox="1"/>
          <p:nvPr/>
        </p:nvSpPr>
        <p:spPr>
          <a:xfrm>
            <a:off x="1860811" y="4477282"/>
            <a:ext cx="7470559" cy="3976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100">
                <a:solidFill>
                  <a:srgbClr val="FFFFFF"/>
                </a:solidFill>
                <a:latin typeface="Arial"/>
                <a:ea typeface="Arial"/>
                <a:cs typeface="Arial"/>
                <a:sym typeface="Arial"/>
              </a:defRPr>
            </a:lvl1pPr>
          </a:lstStyle>
          <a:p>
            <a:pPr/>
            <a:r>
              <a:t> 99% expects to grow, expand, and secure working capital</a:t>
            </a:r>
          </a:p>
        </p:txBody>
      </p:sp>
      <p:sp>
        <p:nvSpPr>
          <p:cNvPr id="169" name="62% expects to purchase assets and upgrade technology"/>
          <p:cNvSpPr txBox="1"/>
          <p:nvPr/>
        </p:nvSpPr>
        <p:spPr>
          <a:xfrm>
            <a:off x="1927942" y="7630733"/>
            <a:ext cx="7450896" cy="3976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100">
                <a:solidFill>
                  <a:srgbClr val="FFFFFF"/>
                </a:solidFill>
                <a:latin typeface="Arial"/>
                <a:ea typeface="Arial"/>
                <a:cs typeface="Arial"/>
                <a:sym typeface="Arial"/>
              </a:defRPr>
            </a:lvl1pPr>
          </a:lstStyle>
          <a:p>
            <a:pPr/>
            <a:r>
              <a:t> 62% expects to purchase assets and upgrade technology</a:t>
            </a:r>
          </a:p>
        </p:txBody>
      </p:sp>
      <p:sp>
        <p:nvSpPr>
          <p:cNvPr id="170" name="79% of confident in their businesses future"/>
          <p:cNvSpPr txBox="1"/>
          <p:nvPr/>
        </p:nvSpPr>
        <p:spPr>
          <a:xfrm>
            <a:off x="2826753" y="6842370"/>
            <a:ext cx="5641815" cy="3976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100">
                <a:solidFill>
                  <a:srgbClr val="FFFFFF"/>
                </a:solidFill>
                <a:latin typeface="Arial"/>
                <a:ea typeface="Arial"/>
                <a:cs typeface="Arial"/>
                <a:sym typeface="Arial"/>
              </a:defRPr>
            </a:lvl1pPr>
          </a:lstStyle>
          <a:p>
            <a:pPr/>
            <a:r>
              <a:t> 79% of confident in their businesses future</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172" name="FSBO (1200 DPI).png" descr="FSBO (1200 DPI).png"/>
          <p:cNvPicPr>
            <a:picLocks noChangeAspect="1"/>
          </p:cNvPicPr>
          <p:nvPr/>
        </p:nvPicPr>
        <p:blipFill>
          <a:blip r:embed="rId2">
            <a:extLst/>
          </a:blip>
          <a:stretch>
            <a:fillRect/>
          </a:stretch>
        </p:blipFill>
        <p:spPr>
          <a:xfrm>
            <a:off x="11175568" y="8964724"/>
            <a:ext cx="1381450" cy="385994"/>
          </a:xfrm>
          <a:prstGeom prst="rect">
            <a:avLst/>
          </a:prstGeom>
          <a:ln w="12700">
            <a:miter lim="400000"/>
          </a:ln>
        </p:spPr>
      </p:pic>
      <p:sp>
        <p:nvSpPr>
          <p:cNvPr id="173" name="In the next 18 months…"/>
          <p:cNvSpPr txBox="1"/>
          <p:nvPr>
            <p:ph type="ctrTitle"/>
          </p:nvPr>
        </p:nvSpPr>
        <p:spPr>
          <a:xfrm>
            <a:off x="1026512" y="98942"/>
            <a:ext cx="10951776" cy="1282701"/>
          </a:xfrm>
          <a:prstGeom prst="rect">
            <a:avLst/>
          </a:prstGeom>
        </p:spPr>
        <p:txBody>
          <a:bodyPr anchor="ctr"/>
          <a:lstStyle>
            <a:lvl1pPr>
              <a:defRPr sz="3000">
                <a:solidFill>
                  <a:srgbClr val="FFFFFF"/>
                </a:solidFill>
              </a:defRPr>
            </a:lvl1pPr>
          </a:lstStyle>
          <a:p>
            <a:pPr/>
            <a:r>
              <a:t>In the next 18 months…</a:t>
            </a:r>
          </a:p>
        </p:txBody>
      </p:sp>
      <p:sp>
        <p:nvSpPr>
          <p:cNvPr id="174" name="Our Attendees plan to;…"/>
          <p:cNvSpPr txBox="1"/>
          <p:nvPr>
            <p:ph type="subTitle" idx="1"/>
          </p:nvPr>
        </p:nvSpPr>
        <p:spPr>
          <a:xfrm>
            <a:off x="838200" y="1556191"/>
            <a:ext cx="10515600" cy="5699548"/>
          </a:xfrm>
          <a:prstGeom prst="rect">
            <a:avLst/>
          </a:prstGeom>
        </p:spPr>
        <p:txBody>
          <a:bodyPr lIns="45699" tIns="45699" rIns="45699" bIns="45699"/>
          <a:lstStyle/>
          <a:p>
            <a:pPr algn="l" defTabSz="914400">
              <a:lnSpc>
                <a:spcPct val="90000"/>
              </a:lnSpc>
              <a:buClrTx/>
              <a:defRPr sz="2800">
                <a:solidFill>
                  <a:srgbClr val="000000"/>
                </a:solidFill>
                <a:latin typeface="Arial"/>
                <a:ea typeface="Arial"/>
                <a:cs typeface="Arial"/>
                <a:sym typeface="Arial"/>
              </a:defRPr>
            </a:pPr>
            <a:r>
              <a:rPr>
                <a:solidFill>
                  <a:srgbClr val="FFFFFF"/>
                </a:solidFill>
              </a:rPr>
              <a:t>Our Attendees plan to;</a:t>
            </a:r>
            <a:endParaRPr>
              <a:solidFill>
                <a:srgbClr val="FFFFFF"/>
              </a:solidFill>
            </a:endParaRPr>
          </a:p>
          <a:p>
            <a:pPr lvl="1" marL="800100" indent="-228600" algn="l" defTabSz="914400">
              <a:lnSpc>
                <a:spcPct val="90000"/>
              </a:lnSpc>
              <a:buClr>
                <a:srgbClr val="000000"/>
              </a:buClr>
              <a:buSzPts val="2800"/>
              <a:buFont typeface="Arial"/>
              <a:buChar char="•"/>
              <a:defRPr sz="2800">
                <a:solidFill>
                  <a:srgbClr val="FFFFFF"/>
                </a:solidFill>
                <a:latin typeface="Arial"/>
                <a:ea typeface="Arial"/>
                <a:cs typeface="Arial"/>
                <a:sym typeface="Arial"/>
              </a:defRPr>
            </a:pPr>
            <a:r>
              <a:t>80% - Secure a business credit card/store cards </a:t>
            </a:r>
          </a:p>
          <a:p>
            <a:pPr lvl="1" marL="800100" indent="-228600" algn="l" defTabSz="914400">
              <a:lnSpc>
                <a:spcPct val="90000"/>
              </a:lnSpc>
              <a:buClr>
                <a:srgbClr val="000000"/>
              </a:buClr>
              <a:buSzPts val="2800"/>
              <a:buFont typeface="Arial"/>
              <a:buChar char="•"/>
              <a:defRPr sz="2800">
                <a:solidFill>
                  <a:srgbClr val="FFFFFF"/>
                </a:solidFill>
                <a:latin typeface="Arial"/>
                <a:ea typeface="Arial"/>
                <a:cs typeface="Arial"/>
                <a:sym typeface="Arial"/>
              </a:defRPr>
            </a:pPr>
            <a:r>
              <a:t>78% - Secure business loans</a:t>
            </a:r>
          </a:p>
          <a:p>
            <a:pPr lvl="1" marL="800100" indent="-228600" algn="l" defTabSz="914400">
              <a:lnSpc>
                <a:spcPct val="90000"/>
              </a:lnSpc>
              <a:buClr>
                <a:srgbClr val="000000"/>
              </a:buClr>
              <a:buSzPts val="2800"/>
              <a:buFont typeface="Arial"/>
              <a:buChar char="•"/>
              <a:defRPr sz="2800">
                <a:solidFill>
                  <a:srgbClr val="FFFFFF"/>
                </a:solidFill>
                <a:latin typeface="Arial"/>
                <a:ea typeface="Arial"/>
                <a:cs typeface="Arial"/>
                <a:sym typeface="Arial"/>
              </a:defRPr>
            </a:pPr>
            <a:r>
              <a:t>89% - Secure lines of credit/request increase on existing lines</a:t>
            </a:r>
          </a:p>
          <a:p>
            <a:pPr lvl="1" marL="800100" indent="-228600" algn="l" defTabSz="914400">
              <a:lnSpc>
                <a:spcPct val="90000"/>
              </a:lnSpc>
              <a:buClr>
                <a:srgbClr val="000000"/>
              </a:buClr>
              <a:buSzPts val="2800"/>
              <a:buFont typeface="Arial"/>
              <a:buChar char="•"/>
              <a:defRPr sz="2800">
                <a:solidFill>
                  <a:srgbClr val="FFFFFF"/>
                </a:solidFill>
                <a:latin typeface="Arial"/>
                <a:ea typeface="Arial"/>
                <a:cs typeface="Arial"/>
                <a:sym typeface="Arial"/>
              </a:defRPr>
            </a:pPr>
            <a:r>
              <a:t>41% - Willing to change banks for better relationships</a:t>
            </a:r>
          </a:p>
          <a:p>
            <a:pPr lvl="1" marL="800100" indent="-228600" algn="l" defTabSz="914400">
              <a:lnSpc>
                <a:spcPct val="90000"/>
              </a:lnSpc>
              <a:buClr>
                <a:srgbClr val="000000"/>
              </a:buClr>
              <a:buSzPts val="2800"/>
              <a:buFont typeface="Arial"/>
              <a:buChar char="•"/>
              <a:defRPr sz="2800">
                <a:solidFill>
                  <a:srgbClr val="FFFFFF"/>
                </a:solidFill>
                <a:latin typeface="Arial"/>
                <a:ea typeface="Arial"/>
                <a:cs typeface="Arial"/>
                <a:sym typeface="Arial"/>
              </a:defRPr>
            </a:pPr>
            <a:r>
              <a:t>22% - Purchase company vehicle</a:t>
            </a:r>
          </a:p>
          <a:p>
            <a:pPr lvl="1" marL="800100" indent="-228600" algn="l" defTabSz="914400">
              <a:lnSpc>
                <a:spcPct val="90000"/>
              </a:lnSpc>
              <a:buClr>
                <a:srgbClr val="000000"/>
              </a:buClr>
              <a:buSzPts val="2800"/>
              <a:buFont typeface="Arial"/>
              <a:buChar char="•"/>
              <a:defRPr sz="2800">
                <a:solidFill>
                  <a:srgbClr val="FFFFFF"/>
                </a:solidFill>
                <a:latin typeface="Arial"/>
                <a:ea typeface="Arial"/>
                <a:cs typeface="Arial"/>
                <a:sym typeface="Arial"/>
              </a:defRPr>
            </a:pPr>
            <a:r>
              <a:t>11% - Refinance/purchase real estate</a:t>
            </a:r>
          </a:p>
          <a:p>
            <a:pPr lvl="1" marL="800100" indent="-228600" algn="l" defTabSz="914400">
              <a:lnSpc>
                <a:spcPct val="90000"/>
              </a:lnSpc>
              <a:buClr>
                <a:srgbClr val="000000"/>
              </a:buClr>
              <a:buSzPts val="2800"/>
              <a:buFont typeface="Arial"/>
              <a:buChar char="•"/>
              <a:defRPr sz="2800">
                <a:solidFill>
                  <a:srgbClr val="FFFFFF"/>
                </a:solidFill>
                <a:latin typeface="Arial"/>
                <a:ea typeface="Arial"/>
                <a:cs typeface="Arial"/>
                <a:sym typeface="Arial"/>
              </a:defRPr>
            </a:pPr>
            <a:r>
              <a:t>61% - Use equipment leasing</a:t>
            </a:r>
          </a:p>
          <a:p>
            <a:pPr lvl="1" marL="800100" indent="-228600" algn="l" defTabSz="914400">
              <a:lnSpc>
                <a:spcPct val="90000"/>
              </a:lnSpc>
              <a:buClr>
                <a:srgbClr val="000000"/>
              </a:buClr>
              <a:buSzPts val="2800"/>
              <a:buFont typeface="Arial"/>
              <a:buChar char="•"/>
              <a:defRPr sz="2800">
                <a:solidFill>
                  <a:srgbClr val="FFFFFF"/>
                </a:solidFill>
                <a:latin typeface="Arial"/>
                <a:ea typeface="Arial"/>
                <a:cs typeface="Arial"/>
                <a:sym typeface="Arial"/>
              </a:defRPr>
            </a:pPr>
            <a:r>
              <a:t>41% - Purchase business insurance</a:t>
            </a:r>
          </a:p>
          <a:p>
            <a:pPr lvl="1" marL="800100" indent="-228600" algn="l" defTabSz="914400">
              <a:lnSpc>
                <a:spcPct val="90000"/>
              </a:lnSpc>
              <a:buClr>
                <a:srgbClr val="000000"/>
              </a:buClr>
              <a:buSzPts val="2800"/>
              <a:buFont typeface="Arial"/>
              <a:buChar char="•"/>
              <a:defRPr sz="2800">
                <a:solidFill>
                  <a:srgbClr val="FFFFFF"/>
                </a:solidFill>
                <a:latin typeface="Arial"/>
                <a:ea typeface="Arial"/>
                <a:cs typeface="Arial"/>
                <a:sym typeface="Arial"/>
              </a:defRPr>
            </a:pPr>
            <a:r>
              <a:t>38% - Seek legal business advice</a:t>
            </a:r>
          </a:p>
          <a:p>
            <a:pPr lvl="1" marL="800100" indent="-228600" algn="l" defTabSz="914400">
              <a:lnSpc>
                <a:spcPct val="90000"/>
              </a:lnSpc>
              <a:buClr>
                <a:srgbClr val="000000"/>
              </a:buClr>
              <a:buSzPts val="2800"/>
              <a:buFont typeface="Arial"/>
              <a:buChar char="•"/>
              <a:defRPr sz="2800">
                <a:solidFill>
                  <a:srgbClr val="FFFFFF"/>
                </a:solidFill>
                <a:latin typeface="Arial"/>
                <a:ea typeface="Arial"/>
                <a:cs typeface="Arial"/>
                <a:sym typeface="Arial"/>
              </a:defRPr>
            </a:pPr>
            <a:r>
              <a:t>29% - Seek investment advice</a:t>
            </a:r>
          </a:p>
          <a:p>
            <a:pPr lvl="1" marL="800100" indent="-228600" algn="l" defTabSz="914400">
              <a:lnSpc>
                <a:spcPct val="90000"/>
              </a:lnSpc>
              <a:buClr>
                <a:srgbClr val="000000"/>
              </a:buClr>
              <a:buSzPts val="2800"/>
              <a:buFont typeface="Arial"/>
              <a:buChar char="•"/>
              <a:defRPr sz="2800">
                <a:solidFill>
                  <a:srgbClr val="FFFFFF"/>
                </a:solidFill>
                <a:latin typeface="Arial"/>
                <a:ea typeface="Arial"/>
                <a:cs typeface="Arial"/>
                <a:sym typeface="Arial"/>
              </a:defRPr>
            </a:pPr>
            <a:r>
              <a:t>69% - Purchase business apparel</a:t>
            </a:r>
          </a:p>
          <a:p>
            <a:pPr lvl="1" marL="800100" indent="-228600" algn="l" defTabSz="914400">
              <a:lnSpc>
                <a:spcPct val="90000"/>
              </a:lnSpc>
              <a:buClr>
                <a:srgbClr val="000000"/>
              </a:buClr>
              <a:buSzPts val="2800"/>
              <a:buFont typeface="Arial"/>
              <a:buChar char="•"/>
              <a:defRPr sz="2800">
                <a:solidFill>
                  <a:srgbClr val="FFFFFF"/>
                </a:solidFill>
                <a:latin typeface="Arial"/>
                <a:ea typeface="Arial"/>
                <a:cs typeface="Arial"/>
                <a:sym typeface="Arial"/>
              </a:defRPr>
            </a:pPr>
            <a:r>
              <a:t>55% - Upgrade business mobile devices/plans</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176" name="FSBO (1200 DPI).png" descr="FSBO (1200 DPI).png"/>
          <p:cNvPicPr>
            <a:picLocks noChangeAspect="1"/>
          </p:cNvPicPr>
          <p:nvPr/>
        </p:nvPicPr>
        <p:blipFill>
          <a:blip r:embed="rId2">
            <a:extLst/>
          </a:blip>
          <a:stretch>
            <a:fillRect/>
          </a:stretch>
        </p:blipFill>
        <p:spPr>
          <a:xfrm>
            <a:off x="11175568" y="8964724"/>
            <a:ext cx="1381450" cy="385994"/>
          </a:xfrm>
          <a:prstGeom prst="rect">
            <a:avLst/>
          </a:prstGeom>
          <a:ln w="12700">
            <a:miter lim="400000"/>
          </a:ln>
        </p:spPr>
      </p:pic>
      <p:sp>
        <p:nvSpPr>
          <p:cNvPr id="177" name="Our attendees are responsive"/>
          <p:cNvSpPr txBox="1"/>
          <p:nvPr>
            <p:ph type="ctrTitle"/>
          </p:nvPr>
        </p:nvSpPr>
        <p:spPr>
          <a:xfrm>
            <a:off x="1026512" y="98942"/>
            <a:ext cx="10951776" cy="1282701"/>
          </a:xfrm>
          <a:prstGeom prst="rect">
            <a:avLst/>
          </a:prstGeom>
        </p:spPr>
        <p:txBody>
          <a:bodyPr anchor="ctr"/>
          <a:lstStyle>
            <a:lvl1pPr>
              <a:defRPr sz="3000">
                <a:solidFill>
                  <a:srgbClr val="FFFFFF"/>
                </a:solidFill>
              </a:defRPr>
            </a:lvl1pPr>
          </a:lstStyle>
          <a:p>
            <a:pPr/>
            <a:r>
              <a:t>Our attendees are responsive</a:t>
            </a:r>
          </a:p>
        </p:txBody>
      </p:sp>
      <p:sp>
        <p:nvSpPr>
          <p:cNvPr id="178" name="45.8% open rate on emails with a click rate of 11.4%…"/>
          <p:cNvSpPr txBox="1"/>
          <p:nvPr>
            <p:ph type="subTitle" sz="half" idx="1"/>
          </p:nvPr>
        </p:nvSpPr>
        <p:spPr>
          <a:xfrm>
            <a:off x="1244600" y="1674423"/>
            <a:ext cx="10515600" cy="4351339"/>
          </a:xfrm>
          <a:prstGeom prst="rect">
            <a:avLst/>
          </a:prstGeom>
        </p:spPr>
        <p:txBody>
          <a:bodyPr lIns="45699" tIns="45699" rIns="45699" bIns="45699"/>
          <a:lstStyle/>
          <a:p>
            <a:pPr marL="228600" indent="-228600" algn="l" defTabSz="914400">
              <a:lnSpc>
                <a:spcPct val="90000"/>
              </a:lnSpc>
              <a:buClr>
                <a:srgbClr val="000000"/>
              </a:buClr>
              <a:buSzPts val="2800"/>
              <a:buFont typeface="Arial"/>
              <a:buChar char="•"/>
              <a:defRPr sz="2800">
                <a:solidFill>
                  <a:srgbClr val="FFFFFF"/>
                </a:solidFill>
                <a:latin typeface="Arial"/>
                <a:ea typeface="Arial"/>
                <a:cs typeface="Arial"/>
                <a:sym typeface="Arial"/>
              </a:defRPr>
            </a:pPr>
            <a:r>
              <a:t>45.8% open rate on emails with a click rate of 11.4%</a:t>
            </a:r>
          </a:p>
          <a:p>
            <a:pPr marL="228600" indent="-228600" algn="l" defTabSz="914400">
              <a:lnSpc>
                <a:spcPct val="90000"/>
              </a:lnSpc>
              <a:spcBef>
                <a:spcPts val="1000"/>
              </a:spcBef>
              <a:buClr>
                <a:srgbClr val="000000"/>
              </a:buClr>
              <a:buSzPts val="2800"/>
              <a:buFont typeface="Arial"/>
              <a:buChar char="•"/>
              <a:defRPr sz="2800">
                <a:solidFill>
                  <a:srgbClr val="FFFFFF"/>
                </a:solidFill>
                <a:latin typeface="Arial"/>
                <a:ea typeface="Arial"/>
                <a:cs typeface="Arial"/>
                <a:sym typeface="Arial"/>
              </a:defRPr>
            </a:pPr>
            <a:r>
              <a:t>79% would change a purchase based on sponsorship</a:t>
            </a:r>
          </a:p>
          <a:p>
            <a:pPr marL="228600" indent="-228600" algn="l" defTabSz="914400">
              <a:lnSpc>
                <a:spcPct val="90000"/>
              </a:lnSpc>
              <a:spcBef>
                <a:spcPts val="1000"/>
              </a:spcBef>
              <a:buClr>
                <a:srgbClr val="000000"/>
              </a:buClr>
              <a:buSzPts val="2800"/>
              <a:buFont typeface="Arial"/>
              <a:buChar char="•"/>
              <a:defRPr sz="2800">
                <a:solidFill>
                  <a:srgbClr val="FFFFFF"/>
                </a:solidFill>
                <a:latin typeface="Arial"/>
                <a:ea typeface="Arial"/>
                <a:cs typeface="Arial"/>
                <a:sym typeface="Arial"/>
              </a:defRPr>
            </a:pPr>
            <a:r>
              <a:t>Not only do our attendees want to experience the boot camp, they want to know who we are working with (companies just like yours)! </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20000"/>
          </a:lnSpc>
          <a:spcBef>
            <a:spcPts val="4600"/>
          </a:spcBef>
          <a:spcAft>
            <a:spcPts val="0"/>
          </a:spcAft>
          <a:buClrTx/>
          <a:buSzTx/>
          <a:buFontTx/>
          <a:buNone/>
          <a:tabLst/>
          <a:defRPr b="0" baseline="0" cap="none" i="0" spc="0" strike="noStrike" sz="4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20000"/>
          </a:lnSpc>
          <a:spcBef>
            <a:spcPts val="4600"/>
          </a:spcBef>
          <a:spcAft>
            <a:spcPts val="0"/>
          </a:spcAft>
          <a:buClrTx/>
          <a:buSzTx/>
          <a:buFontTx/>
          <a:buNone/>
          <a:tabLst/>
          <a:defRPr b="0" baseline="0" cap="none" i="0" spc="0" strike="noStrike" sz="4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